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257" r:id="rId2"/>
    <p:sldId id="335" r:id="rId3"/>
    <p:sldId id="336" r:id="rId4"/>
    <p:sldId id="337" r:id="rId5"/>
    <p:sldId id="338" r:id="rId6"/>
    <p:sldId id="339" r:id="rId7"/>
    <p:sldId id="340" r:id="rId8"/>
    <p:sldId id="341" r:id="rId9"/>
    <p:sldId id="288" r:id="rId10"/>
    <p:sldId id="326" r:id="rId11"/>
    <p:sldId id="328" r:id="rId12"/>
    <p:sldId id="267" r:id="rId13"/>
    <p:sldId id="291" r:id="rId14"/>
    <p:sldId id="266" r:id="rId15"/>
    <p:sldId id="303" r:id="rId16"/>
    <p:sldId id="268" r:id="rId17"/>
    <p:sldId id="286" r:id="rId18"/>
    <p:sldId id="256" r:id="rId19"/>
    <p:sldId id="325" r:id="rId20"/>
    <p:sldId id="315" r:id="rId21"/>
    <p:sldId id="307" r:id="rId22"/>
    <p:sldId id="330" r:id="rId23"/>
    <p:sldId id="331" r:id="rId24"/>
    <p:sldId id="320" r:id="rId25"/>
    <p:sldId id="297" r:id="rId26"/>
    <p:sldId id="294" r:id="rId27"/>
    <p:sldId id="334" r:id="rId28"/>
    <p:sldId id="302" r:id="rId29"/>
    <p:sldId id="332" r:id="rId30"/>
    <p:sldId id="342" r:id="rId31"/>
    <p:sldId id="343" r:id="rId32"/>
    <p:sldId id="346" r:id="rId33"/>
    <p:sldId id="347" r:id="rId34"/>
    <p:sldId id="348" r:id="rId35"/>
    <p:sldId id="349" r:id="rId36"/>
    <p:sldId id="350" r:id="rId37"/>
    <p:sldId id="351" r:id="rId38"/>
    <p:sldId id="317" r:id="rId39"/>
    <p:sldId id="318" r:id="rId40"/>
    <p:sldId id="329" r:id="rId41"/>
  </p:sldIdLst>
  <p:sldSz cx="9144000" cy="6858000" type="screen4x3"/>
  <p:notesSz cx="6858000" cy="9144000"/>
  <p:defaultTextStyle>
    <a:defPPr>
      <a:defRPr lang="ru-RU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9900"/>
    <a:srgbClr val="FF9933"/>
    <a:srgbClr val="DDDDDD"/>
    <a:srgbClr val="51B0B7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inimized">
    <p:restoredLeft sz="0" autoAdjust="0"/>
    <p:restoredTop sz="0" autoAdjust="0"/>
  </p:normalViewPr>
  <p:slideViewPr>
    <p:cSldViewPr showGuides="1">
      <p:cViewPr varScale="1">
        <p:scale>
          <a:sx n="22" d="100"/>
          <a:sy n="22" d="100"/>
        </p:scale>
        <p:origin x="3667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Замещающий верхний колонтитул 118785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ru-RU" sz="1200" dirty="0"/>
          </a:p>
        </p:txBody>
      </p:sp>
      <p:sp>
        <p:nvSpPr>
          <p:cNvPr id="118787" name="Замещающая дата 118786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r"/>
            <a:endParaRPr lang="ru-RU" sz="1200" dirty="0"/>
          </a:p>
        </p:txBody>
      </p:sp>
      <p:sp>
        <p:nvSpPr>
          <p:cNvPr id="118788" name="Замещающий образ слайда 118787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18789" name="Замещающий текст 118788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dirty="0"/>
              <a:t>Образец текста</a:t>
            </a:r>
          </a:p>
          <a:p>
            <a:pPr lvl="1"/>
            <a:r>
              <a:rPr dirty="0"/>
              <a:t>Второй уровень</a:t>
            </a:r>
          </a:p>
          <a:p>
            <a:pPr lvl="2"/>
            <a:r>
              <a:rPr dirty="0"/>
              <a:t>Третий уровень</a:t>
            </a:r>
          </a:p>
          <a:p>
            <a:pPr lvl="3"/>
            <a:r>
              <a:rPr dirty="0"/>
              <a:t>Четвертый уровень</a:t>
            </a:r>
          </a:p>
          <a:p>
            <a:pPr lvl="4"/>
            <a:r>
              <a:rPr dirty="0"/>
              <a:t>Пятый уровень</a:t>
            </a:r>
          </a:p>
        </p:txBody>
      </p:sp>
      <p:sp>
        <p:nvSpPr>
          <p:cNvPr id="118790" name="Замещающий нижний колонтитул 118789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/>
            <a:endParaRPr lang="ru-RU" sz="1200" dirty="0"/>
          </a:p>
        </p:txBody>
      </p:sp>
      <p:sp>
        <p:nvSpPr>
          <p:cNvPr id="118791" name="Замещающий номер слайда 118790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ru-RU" sz="1200" dirty="0"/>
              <a:t>‹#›</a:t>
            </a:fld>
            <a:endParaRPr lang="ru-RU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lvl="0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‹#›</a:t>
            </a:fld>
            <a:endParaRPr 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ru-RU">
                <a:latin typeface="Arial" panose="020B0604020202020204" pitchFamily="34" charset="0"/>
              </a:rPr>
              <a:t>16.11.2023</a:t>
            </a:fld>
            <a:endParaRPr lang="ru-RU">
              <a:latin typeface="Arial" panose="020B060402020202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‹#›</a:t>
            </a:fld>
            <a:endParaRPr 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‹#›</a:t>
            </a:fld>
            <a:endParaRPr 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‹#›</a:t>
            </a:fld>
            <a:endParaRPr 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‹#›</a:t>
            </a:fld>
            <a:endParaRPr 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‹#›</a:t>
            </a:fld>
            <a:endParaRPr 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‹#›</a:t>
            </a:fld>
            <a:endParaRPr 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‹#›</a:t>
            </a:fld>
            <a:endParaRPr 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‹#›</a:t>
            </a:fld>
            <a:endParaRPr 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‹#›</a:t>
            </a:fld>
            <a:endParaRPr 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‹#›</a:t>
            </a:fld>
            <a:endParaRPr 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ru-RU">
                <a:latin typeface="Arial" panose="020B0604020202020204" pitchFamily="34" charset="0"/>
              </a:rPr>
              <a:t>16.11.2023</a:t>
            </a:fld>
            <a:endParaRPr lang="ru-RU">
              <a:latin typeface="Arial" panose="020B0604020202020204" pitchFamily="34" charset="0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‹#›</a:t>
            </a:fld>
            <a:endParaRPr 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dirty="0"/>
              <a:t>Образец заголовка</a:t>
            </a:r>
          </a:p>
        </p:txBody>
      </p:sp>
      <p:sp>
        <p:nvSpPr>
          <p:cNvPr id="1027" name="Замещающий текст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dirty="0"/>
              <a:t>Образец текста</a:t>
            </a:r>
          </a:p>
          <a:p>
            <a:pPr lvl="1"/>
            <a:r>
              <a:rPr dirty="0"/>
              <a:t>Второй уровень</a:t>
            </a:r>
          </a:p>
          <a:p>
            <a:pPr lvl="2"/>
            <a:r>
              <a:rPr dirty="0"/>
              <a:t>Третий уровень</a:t>
            </a:r>
          </a:p>
          <a:p>
            <a:pPr lvl="3"/>
            <a:r>
              <a:rPr dirty="0"/>
              <a:t>Четвертый уровень</a:t>
            </a:r>
          </a:p>
          <a:p>
            <a:pPr lvl="4"/>
            <a:r>
              <a:rPr dirty="0"/>
              <a:t>Пятый уровень</a:t>
            </a:r>
          </a:p>
        </p:txBody>
      </p:sp>
      <p:sp>
        <p:nvSpPr>
          <p:cNvPr id="1028" name="Замещающая дата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fld id="{BB962C8B-B14F-4D97-AF65-F5344CB8AC3E}" type="datetime1">
              <a:rPr lang="ru-RU">
                <a:latin typeface="Arial" panose="020B0604020202020204" pitchFamily="34" charset="0"/>
              </a:rPr>
              <a:t>16.11.2023</a:t>
            </a:fld>
            <a:endParaRPr lang="ru-RU">
              <a:latin typeface="Arial" panose="020B0604020202020204" pitchFamily="34" charset="0"/>
            </a:endParaRPr>
          </a:p>
        </p:txBody>
      </p:sp>
      <p:sp>
        <p:nvSpPr>
          <p:cNvPr id="1029" name="Замещающий нижний колонтитул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1030" name="Замещающий номер слайда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‹#›</a:t>
            </a:fld>
            <a:endParaRPr lang="ru-RU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iaconia.ru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aconia.ru/book/5a5df0b4416da11d428b4567" TargetMode="External"/><Relationship Id="rId2" Type="http://schemas.openxmlformats.org/officeDocument/2006/relationships/hyperlink" Target="http://www.diaconia.ru/book/5c24820b416da1b47d8b4567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2.png"/><Relationship Id="rId4" Type="http://schemas.openxmlformats.org/officeDocument/2006/relationships/oleObject" Target="../embeddings/oleObject2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1</a:t>
            </a:fld>
            <a:endParaRPr lang="ru-RU">
              <a:latin typeface="Arial" panose="020B0604020202020204" pitchFamily="34" charset="0"/>
            </a:endParaRPr>
          </a:p>
        </p:txBody>
      </p:sp>
      <p:sp>
        <p:nvSpPr>
          <p:cNvPr id="7170" name="Заголовок 7169"/>
          <p:cNvSpPr>
            <a:spLocks noGrp="1"/>
          </p:cNvSpPr>
          <p:nvPr>
            <p:ph type="title"/>
          </p:nvPr>
        </p:nvSpPr>
        <p:spPr>
          <a:xfrm>
            <a:off x="723900" y="310896"/>
            <a:ext cx="7696200" cy="609600"/>
          </a:xfrm>
        </p:spPr>
        <p:txBody>
          <a:bodyPr anchor="ctr" anchorCtr="0"/>
          <a:lstStyle/>
          <a:p>
            <a:r>
              <a:rPr sz="2800" b="1" dirty="0">
                <a:solidFill>
                  <a:srgbClr val="FF6600"/>
                </a:solidFill>
                <a:latin typeface="Arial Narrow" panose="020B0606020202030204" pitchFamily="34" charset="0"/>
              </a:rPr>
              <a:t>БОЛЬНИЧНОЕ СЛУЖЕНИЕ</a:t>
            </a:r>
          </a:p>
        </p:txBody>
      </p:sp>
      <p:grpSp>
        <p:nvGrpSpPr>
          <p:cNvPr id="7176" name="Группа 7175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7174" name="Прямоугольник 7173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7175" name="Прямоугольник 7174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sz="1400" b="1">
                  <a:solidFill>
                    <a:schemeClr val="tx1"/>
                  </a:solidFill>
                  <a:latin typeface="Arial Narrow" panose="020B0606020202030204" pitchFamily="34" charset="0"/>
                </a:rPr>
                <a:t>1. </a:t>
              </a:r>
              <a:r>
                <a:rPr sz="1400" b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 служение/ 202</a:t>
              </a:r>
              <a:r>
                <a:rPr lang="ru-RU" sz="1400" b="1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  <p:pic>
        <p:nvPicPr>
          <p:cNvPr id="8" name="Picture 9" descr="-5341352506652998419_1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914400"/>
            <a:ext cx="701040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D8EE6-9DA2-423B-BE46-F0C785B7A90B}" type="slidenum">
              <a:rPr lang="ru-RU" altLang="ru-RU"/>
              <a:t>2</a:t>
            </a:fld>
            <a:endParaRPr lang="ru-RU" altLang="ru-RU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381000"/>
            <a:ext cx="7772400" cy="5745163"/>
          </a:xfrm>
        </p:spPr>
        <p:txBody>
          <a:bodyPr/>
          <a:lstStyle/>
          <a:p>
            <a:pPr marL="1905" indent="361950" algn="ctr">
              <a:buFontTx/>
              <a:buNone/>
            </a:pPr>
            <a:r>
              <a:rPr lang="ru-RU" altLang="ru-RU" sz="2800" dirty="0">
                <a:solidFill>
                  <a:srgbClr val="FF6600"/>
                </a:solidFill>
                <a:latin typeface="Arial Narrow" panose="020B0606020202030204" pitchFamily="34" charset="0"/>
              </a:rPr>
              <a:t>Взаимодействие с государством</a:t>
            </a:r>
          </a:p>
          <a:p>
            <a:pPr marL="1905" indent="361950" algn="ctr">
              <a:buFontTx/>
              <a:buNone/>
            </a:pPr>
            <a:endParaRPr lang="ru-RU" altLang="ru-RU" sz="2800" dirty="0">
              <a:latin typeface="Arial Narrow" panose="020B0606020202030204" pitchFamily="34" charset="0"/>
            </a:endParaRPr>
          </a:p>
          <a:p>
            <a:pPr marL="1905" indent="361950"/>
            <a:r>
              <a:rPr lang="ru-RU" altLang="ru-RU" sz="2400" dirty="0">
                <a:latin typeface="Arial Narrow" panose="020B0606020202030204" pitchFamily="34" charset="0"/>
              </a:rPr>
              <a:t>Методические рекомендации Минздрава:</a:t>
            </a:r>
          </a:p>
          <a:p>
            <a:pPr marL="1905" indent="361950">
              <a:buFontTx/>
              <a:buNone/>
            </a:pPr>
            <a:r>
              <a:rPr lang="ru-RU" altLang="ru-RU" sz="2400" dirty="0">
                <a:latin typeface="Arial Narrow" panose="020B0606020202030204" pitchFamily="34" charset="0"/>
              </a:rPr>
              <a:t> </a:t>
            </a:r>
            <a:r>
              <a:rPr lang="en-US" altLang="ru-RU" sz="2400" dirty="0">
                <a:solidFill>
                  <a:srgbClr val="FF9933"/>
                </a:solidFill>
                <a:latin typeface="Arial Narrow" panose="020B0606020202030204" pitchFamily="34" charset="0"/>
              </a:rPr>
              <a:t>*</a:t>
            </a:r>
            <a:r>
              <a:rPr lang="ru-RU" altLang="ru-RU" sz="2400" dirty="0">
                <a:solidFill>
                  <a:srgbClr val="FF9933"/>
                </a:solidFill>
                <a:latin typeface="Arial Narrow" panose="020B0606020202030204" pitchFamily="34" charset="0"/>
              </a:rPr>
              <a:t> </a:t>
            </a:r>
            <a:r>
              <a:rPr lang="ru-RU" altLang="ru-RU" sz="2400" dirty="0">
                <a:latin typeface="Arial Narrow" panose="020B0606020202030204" pitchFamily="34" charset="0"/>
              </a:rPr>
              <a:t>О посещении священнослужителями пациентов (</a:t>
            </a:r>
            <a:r>
              <a:rPr lang="ru-RU" altLang="ru-RU" sz="2400" dirty="0" err="1">
                <a:latin typeface="Arial Narrow" panose="020B0606020202030204" pitchFamily="34" charset="0"/>
              </a:rPr>
              <a:t>РОИВы</a:t>
            </a:r>
            <a:r>
              <a:rPr lang="ru-RU" altLang="ru-RU" sz="2400" dirty="0">
                <a:latin typeface="Arial Narrow" panose="020B0606020202030204" pitchFamily="34" charset="0"/>
              </a:rPr>
              <a:t>, </a:t>
            </a:r>
            <a:r>
              <a:rPr lang="ru-RU" altLang="ru-RU" sz="2400" dirty="0" err="1">
                <a:latin typeface="Arial Narrow" panose="020B0606020202030204" pitchFamily="34" charset="0"/>
              </a:rPr>
              <a:t>ФОИВы</a:t>
            </a:r>
            <a:r>
              <a:rPr lang="ru-RU" altLang="ru-RU" sz="2400" dirty="0">
                <a:latin typeface="Arial Narrow" panose="020B0606020202030204" pitchFamily="34" charset="0"/>
              </a:rPr>
              <a:t>, </a:t>
            </a:r>
            <a:r>
              <a:rPr lang="ru-RU" altLang="ru-RU" sz="2400" dirty="0" err="1">
                <a:latin typeface="Arial Narrow" panose="020B0606020202030204" pitchFamily="34" charset="0"/>
              </a:rPr>
              <a:t>подведы</a:t>
            </a:r>
            <a:r>
              <a:rPr lang="ru-RU" altLang="ru-RU" sz="2400" dirty="0">
                <a:latin typeface="Arial Narrow" panose="020B0606020202030204" pitchFamily="34" charset="0"/>
              </a:rPr>
              <a:t>)</a:t>
            </a:r>
          </a:p>
          <a:p>
            <a:pPr marL="1905" indent="361950">
              <a:buFontTx/>
              <a:buNone/>
            </a:pPr>
            <a:r>
              <a:rPr lang="ru-RU" altLang="ru-RU" sz="2400" dirty="0">
                <a:latin typeface="Arial Narrow" panose="020B0606020202030204" pitchFamily="34" charset="0"/>
              </a:rPr>
              <a:t> </a:t>
            </a:r>
            <a:r>
              <a:rPr lang="en-US" altLang="ru-RU" sz="2400" dirty="0">
                <a:solidFill>
                  <a:srgbClr val="FF9933"/>
                </a:solidFill>
                <a:latin typeface="Arial Narrow" panose="020B0606020202030204" pitchFamily="34" charset="0"/>
              </a:rPr>
              <a:t>*</a:t>
            </a:r>
            <a:r>
              <a:rPr lang="ru-RU" altLang="ru-RU" sz="2400" dirty="0">
                <a:latin typeface="Arial Narrow" panose="020B0606020202030204" pitchFamily="34" charset="0"/>
              </a:rPr>
              <a:t> Об открытии больничных храмов (</a:t>
            </a:r>
            <a:r>
              <a:rPr lang="ru-RU" altLang="ru-RU" sz="2400" dirty="0" err="1">
                <a:latin typeface="Arial Narrow" panose="020B0606020202030204" pitchFamily="34" charset="0"/>
              </a:rPr>
              <a:t>РОИВы</a:t>
            </a:r>
            <a:r>
              <a:rPr lang="ru-RU" altLang="ru-RU" sz="2400" dirty="0">
                <a:latin typeface="Arial Narrow" panose="020B0606020202030204" pitchFamily="34" charset="0"/>
              </a:rPr>
              <a:t>, </a:t>
            </a:r>
            <a:r>
              <a:rPr lang="ru-RU" altLang="ru-RU" sz="2400" dirty="0" err="1">
                <a:latin typeface="Arial Narrow" panose="020B0606020202030204" pitchFamily="34" charset="0"/>
              </a:rPr>
              <a:t>подведы</a:t>
            </a:r>
            <a:r>
              <a:rPr lang="ru-RU" altLang="ru-RU" sz="2400" dirty="0">
                <a:latin typeface="Arial Narrow" panose="020B0606020202030204" pitchFamily="34" charset="0"/>
              </a:rPr>
              <a:t>)</a:t>
            </a:r>
          </a:p>
          <a:p>
            <a:pPr marL="1905" indent="361950">
              <a:buFontTx/>
              <a:buNone/>
            </a:pPr>
            <a:r>
              <a:rPr lang="ru-RU" altLang="ru-RU" sz="2400" dirty="0">
                <a:latin typeface="Arial Narrow" panose="020B0606020202030204" pitchFamily="34" charset="0"/>
              </a:rPr>
              <a:t> </a:t>
            </a:r>
            <a:r>
              <a:rPr lang="en-US" altLang="ru-RU" sz="2400" dirty="0">
                <a:solidFill>
                  <a:srgbClr val="FF9933"/>
                </a:solidFill>
                <a:latin typeface="Arial Narrow" panose="020B0606020202030204" pitchFamily="34" charset="0"/>
              </a:rPr>
              <a:t>*</a:t>
            </a:r>
            <a:r>
              <a:rPr lang="ru-RU" altLang="ru-RU" sz="2400" dirty="0">
                <a:solidFill>
                  <a:srgbClr val="FF9933"/>
                </a:solidFill>
                <a:latin typeface="Arial Narrow" panose="020B0606020202030204" pitchFamily="34" charset="0"/>
              </a:rPr>
              <a:t> </a:t>
            </a:r>
            <a:r>
              <a:rPr lang="ru-RU" altLang="ru-RU" sz="2400" dirty="0">
                <a:latin typeface="Arial Narrow" panose="020B0606020202030204" pitchFamily="34" charset="0"/>
              </a:rPr>
              <a:t>Дополнения (</a:t>
            </a:r>
            <a:r>
              <a:rPr lang="ru-RU" altLang="ru-RU" sz="2400" dirty="0" err="1">
                <a:latin typeface="Arial Narrow" panose="020B0606020202030204" pitchFamily="34" charset="0"/>
              </a:rPr>
              <a:t>РОИВы</a:t>
            </a:r>
            <a:r>
              <a:rPr lang="ru-RU" altLang="ru-RU" sz="2400" dirty="0">
                <a:latin typeface="Arial Narrow" panose="020B0606020202030204" pitchFamily="34" charset="0"/>
              </a:rPr>
              <a:t>)</a:t>
            </a:r>
          </a:p>
          <a:p>
            <a:pPr marL="1905" indent="361950">
              <a:buFontTx/>
              <a:buNone/>
            </a:pPr>
            <a:endParaRPr lang="ru-RU" altLang="ru-RU" sz="2400" dirty="0">
              <a:latin typeface="Arial Narrow" panose="020B0606020202030204" pitchFamily="34" charset="0"/>
            </a:endParaRPr>
          </a:p>
          <a:p>
            <a:pPr marL="1905" indent="361950"/>
            <a:r>
              <a:rPr lang="ru-RU" altLang="ru-RU" sz="2400" dirty="0">
                <a:latin typeface="Arial Narrow" panose="020B0606020202030204" pitchFamily="34" charset="0"/>
              </a:rPr>
              <a:t>Поправки к федеральному закону «Об основе охраны здоровья» </a:t>
            </a:r>
          </a:p>
          <a:p>
            <a:pPr marL="1905" indent="361950"/>
            <a:endParaRPr lang="ru-RU" altLang="ru-RU" sz="2400" dirty="0">
              <a:latin typeface="Arial Narrow" panose="020B0606020202030204" pitchFamily="34" charset="0"/>
            </a:endParaRPr>
          </a:p>
        </p:txBody>
      </p:sp>
      <p:grpSp>
        <p:nvGrpSpPr>
          <p:cNvPr id="164868" name="Group 4"/>
          <p:cNvGrpSpPr/>
          <p:nvPr/>
        </p:nvGrpSpPr>
        <p:grpSpPr bwMode="auto"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64869" name="Rectangle 5"/>
            <p:cNvSpPr>
              <a:spLocks noChangeArrowheads="1"/>
            </p:cNvSpPr>
            <p:nvPr/>
          </p:nvSpPr>
          <p:spPr bwMode="auto"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4870" name="Rectangle 6"/>
            <p:cNvSpPr>
              <a:spLocks noChangeArrowheads="1"/>
            </p:cNvSpPr>
            <p:nvPr/>
          </p:nvSpPr>
          <p:spPr bwMode="auto">
            <a:xfrm>
              <a:off x="192" y="3888"/>
              <a:ext cx="4848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2pPr>
              <a:lvl3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3pPr>
              <a:lvl4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4pPr>
              <a:lvl5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ru-RU" alt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2. </a:t>
              </a:r>
              <a:r>
                <a:rPr lang="ru-RU" alt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 служение/ 2023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8928C-7804-494D-AE2A-8E7819FC29F9}" type="slidenum">
              <a:rPr lang="ru-RU" altLang="ru-RU"/>
              <a:t>3</a:t>
            </a:fld>
            <a:endParaRPr lang="ru-RU" altLang="ru-RU"/>
          </a:p>
        </p:txBody>
      </p:sp>
      <p:pic>
        <p:nvPicPr>
          <p:cNvPr id="1617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8915400" cy="514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1797" name="Group 5"/>
          <p:cNvGrpSpPr/>
          <p:nvPr/>
        </p:nvGrpSpPr>
        <p:grpSpPr bwMode="auto"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61798" name="Rectangle 6"/>
            <p:cNvSpPr>
              <a:spLocks noChangeArrowheads="1"/>
            </p:cNvSpPr>
            <p:nvPr/>
          </p:nvSpPr>
          <p:spPr bwMode="auto"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1799" name="Rectangle 7"/>
            <p:cNvSpPr>
              <a:spLocks noChangeArrowheads="1"/>
            </p:cNvSpPr>
            <p:nvPr/>
          </p:nvSpPr>
          <p:spPr bwMode="auto">
            <a:xfrm>
              <a:off x="192" y="3888"/>
              <a:ext cx="4848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2pPr>
              <a:lvl3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3pPr>
              <a:lvl4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4pPr>
              <a:lvl5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ru-RU" alt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3. </a:t>
              </a:r>
              <a:r>
                <a:rPr lang="ru-RU" alt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 служение/ 2023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8000-0FCA-444F-AF2E-D3056C5D8B20}" type="slidenum">
              <a:rPr lang="ru-RU" altLang="ru-RU"/>
              <a:t>4</a:t>
            </a:fld>
            <a:endParaRPr lang="ru-RU" altLang="ru-RU"/>
          </a:p>
        </p:txBody>
      </p:sp>
      <p:pic>
        <p:nvPicPr>
          <p:cNvPr id="1628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55600"/>
            <a:ext cx="7848600" cy="569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2823" name="Group 7"/>
          <p:cNvGrpSpPr/>
          <p:nvPr/>
        </p:nvGrpSpPr>
        <p:grpSpPr bwMode="auto"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62824" name="Rectangle 8"/>
            <p:cNvSpPr>
              <a:spLocks noChangeArrowheads="1"/>
            </p:cNvSpPr>
            <p:nvPr/>
          </p:nvSpPr>
          <p:spPr bwMode="auto"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2825" name="Rectangle 9"/>
            <p:cNvSpPr>
              <a:spLocks noChangeArrowheads="1"/>
            </p:cNvSpPr>
            <p:nvPr/>
          </p:nvSpPr>
          <p:spPr bwMode="auto">
            <a:xfrm>
              <a:off x="192" y="3888"/>
              <a:ext cx="4848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2pPr>
              <a:lvl3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3pPr>
              <a:lvl4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4pPr>
              <a:lvl5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ru-RU" alt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4. </a:t>
              </a:r>
              <a:r>
                <a:rPr lang="ru-RU" alt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 служение/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B3C21-8624-48D8-BD3F-5F523C484D1A}" type="slidenum">
              <a:rPr lang="ru-RU" altLang="ru-RU"/>
              <a:t>5</a:t>
            </a:fld>
            <a:endParaRPr lang="ru-RU" altLang="ru-RU"/>
          </a:p>
        </p:txBody>
      </p:sp>
      <p:sp>
        <p:nvSpPr>
          <p:cNvPr id="115717" name="Rectangle 5"/>
          <p:cNvSpPr>
            <a:spLocks noChangeArrowheads="1"/>
          </p:cNvSpPr>
          <p:nvPr/>
        </p:nvSpPr>
        <p:spPr bwMode="auto">
          <a:xfrm>
            <a:off x="2133600" y="0"/>
            <a:ext cx="4953000" cy="68580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15718" name="Group 6"/>
          <p:cNvGrpSpPr/>
          <p:nvPr/>
        </p:nvGrpSpPr>
        <p:grpSpPr bwMode="auto"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15719" name="Rectangle 7"/>
            <p:cNvSpPr>
              <a:spLocks noChangeArrowheads="1"/>
            </p:cNvSpPr>
            <p:nvPr/>
          </p:nvSpPr>
          <p:spPr bwMode="auto"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5720" name="Rectangle 8"/>
            <p:cNvSpPr>
              <a:spLocks noChangeArrowheads="1"/>
            </p:cNvSpPr>
            <p:nvPr/>
          </p:nvSpPr>
          <p:spPr bwMode="auto">
            <a:xfrm>
              <a:off x="192" y="3888"/>
              <a:ext cx="4848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2pPr>
              <a:lvl3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3pPr>
              <a:lvl4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4pPr>
              <a:lvl5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ru-RU" altLang="ru-RU" sz="1400" b="1">
                  <a:solidFill>
                    <a:schemeClr val="tx1"/>
                  </a:solidFill>
                  <a:latin typeface="Arial Narrow" panose="020B0606020202030204" pitchFamily="34" charset="0"/>
                </a:rPr>
                <a:t>5. </a:t>
              </a:r>
              <a:r>
                <a:rPr lang="ru-RU" altLang="ru-RU" sz="1400" b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 служение</a:t>
              </a:r>
            </a:p>
          </p:txBody>
        </p:sp>
      </p:grpSp>
      <p:pic>
        <p:nvPicPr>
          <p:cNvPr id="115716" name="Picture 4" descr="listovka_sv_bolnica_print!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2400"/>
            <a:ext cx="4670425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812A6-2728-488C-8EF9-DC2461335F09}" type="slidenum">
              <a:rPr lang="ru-RU" altLang="ru-RU"/>
              <a:t>6</a:t>
            </a:fld>
            <a:endParaRPr lang="ru-RU" altLang="ru-RU"/>
          </a:p>
        </p:txBody>
      </p:sp>
      <p:pic>
        <p:nvPicPr>
          <p:cNvPr id="1658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8839200" cy="576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5896" name="Group 8"/>
          <p:cNvGrpSpPr/>
          <p:nvPr/>
        </p:nvGrpSpPr>
        <p:grpSpPr bwMode="auto"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65897" name="Rectangle 9"/>
            <p:cNvSpPr>
              <a:spLocks noChangeArrowheads="1"/>
            </p:cNvSpPr>
            <p:nvPr/>
          </p:nvSpPr>
          <p:spPr bwMode="auto"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5898" name="Rectangle 10"/>
            <p:cNvSpPr>
              <a:spLocks noChangeArrowheads="1"/>
            </p:cNvSpPr>
            <p:nvPr/>
          </p:nvSpPr>
          <p:spPr bwMode="auto">
            <a:xfrm>
              <a:off x="192" y="3888"/>
              <a:ext cx="4848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2pPr>
              <a:lvl3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3pPr>
              <a:lvl4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4pPr>
              <a:lvl5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ru-RU" alt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6. </a:t>
              </a:r>
              <a:r>
                <a:rPr lang="ru-RU" alt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 служение/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97669-8CAF-41A5-AB9C-DFA02CCD7283}" type="slidenum">
              <a:rPr lang="ru-RU" altLang="ru-RU"/>
              <a:t>7</a:t>
            </a:fld>
            <a:endParaRPr lang="ru-RU" altLang="ru-RU"/>
          </a:p>
        </p:txBody>
      </p:sp>
      <p:pic>
        <p:nvPicPr>
          <p:cNvPr id="1669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81000"/>
            <a:ext cx="6629400" cy="272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691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743200"/>
            <a:ext cx="6781800" cy="71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691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429000"/>
            <a:ext cx="655320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6919" name="Group 7"/>
          <p:cNvGrpSpPr/>
          <p:nvPr/>
        </p:nvGrpSpPr>
        <p:grpSpPr bwMode="auto"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66920" name="Rectangle 8"/>
            <p:cNvSpPr>
              <a:spLocks noChangeArrowheads="1"/>
            </p:cNvSpPr>
            <p:nvPr/>
          </p:nvSpPr>
          <p:spPr bwMode="auto"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6921" name="Rectangle 9"/>
            <p:cNvSpPr>
              <a:spLocks noChangeArrowheads="1"/>
            </p:cNvSpPr>
            <p:nvPr/>
          </p:nvSpPr>
          <p:spPr bwMode="auto">
            <a:xfrm>
              <a:off x="192" y="3888"/>
              <a:ext cx="4848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2pPr>
              <a:lvl3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3pPr>
              <a:lvl4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4pPr>
              <a:lvl5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ru-RU" alt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7. </a:t>
              </a:r>
              <a:r>
                <a:rPr lang="ru-RU" alt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 служение/ 2023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F4273-9012-41BC-9B0C-25DA5FF23355}" type="slidenum">
              <a:rPr lang="ru-RU" altLang="ru-RU"/>
              <a:t>8</a:t>
            </a:fld>
            <a:endParaRPr lang="ru-RU" altLang="ru-RU"/>
          </a:p>
        </p:txBody>
      </p:sp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ru-RU" altLang="ru-RU" sz="2800" dirty="0">
                <a:solidFill>
                  <a:srgbClr val="FF6600"/>
                </a:solidFill>
                <a:latin typeface="Arial Narrow" panose="020B0606020202030204" pitchFamily="34" charset="0"/>
              </a:rPr>
              <a:t>Поправки к закону «Об основе охраны здоровья»</a:t>
            </a:r>
            <a:r>
              <a:rPr lang="ru-RU" altLang="ru-RU" sz="4000" dirty="0"/>
              <a:t> 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" indent="462280">
              <a:lnSpc>
                <a:spcPct val="80000"/>
              </a:lnSpc>
              <a:buFontTx/>
              <a:buNone/>
            </a:pPr>
            <a:r>
              <a:rPr lang="ru-RU" altLang="ru-RU" sz="2400">
                <a:latin typeface="Arial Narrow" panose="020B0606020202030204" pitchFamily="34" charset="0"/>
              </a:rPr>
              <a:t>В федеральном законе «Об основе охраны здоровья» закреплен лишь общий порядок допуска священнослужителей в больницы и право пациента на предоставление условий для отправления религиозных обрядов. </a:t>
            </a:r>
          </a:p>
          <a:p>
            <a:pPr marL="1905" indent="462280">
              <a:lnSpc>
                <a:spcPct val="80000"/>
              </a:lnSpc>
              <a:buFontTx/>
              <a:buNone/>
            </a:pPr>
            <a:r>
              <a:rPr lang="ru-RU" altLang="ru-RU" sz="2400">
                <a:latin typeface="Arial Narrow" panose="020B0606020202030204" pitchFamily="34" charset="0"/>
              </a:rPr>
              <a:t>Однако отсутствие единого порядка приводит к затруднениям при реализации права на такое посещение. Законопроект возлагает ответственность за разработку единых правил на Минздрав.</a:t>
            </a:r>
          </a:p>
          <a:p>
            <a:pPr marL="1905" indent="462280">
              <a:lnSpc>
                <a:spcPct val="80000"/>
              </a:lnSpc>
              <a:buFontTx/>
              <a:buNone/>
            </a:pPr>
            <a:r>
              <a:rPr lang="ru-RU" altLang="ru-RU" sz="2400">
                <a:latin typeface="Arial Narrow" panose="020B0606020202030204" pitchFamily="34" charset="0"/>
              </a:rPr>
              <a:t>После принятия закона министерство (с учетом мнения религиозных организаций) разработает общие требования для допуска священников в медучреждения и предоставления возможности совершать там религиозные обряды.</a:t>
            </a:r>
          </a:p>
          <a:p>
            <a:pPr marL="1905" indent="462280">
              <a:lnSpc>
                <a:spcPct val="80000"/>
              </a:lnSpc>
              <a:buFontTx/>
              <a:buNone/>
            </a:pPr>
            <a:r>
              <a:rPr lang="ru-RU" altLang="ru-RU" sz="2400">
                <a:latin typeface="Arial Narrow" panose="020B0606020202030204" pitchFamily="34" charset="0"/>
              </a:rPr>
              <a:t>Закон будет касаться только священнослужителей официально зарегистрированных религий.</a:t>
            </a:r>
          </a:p>
        </p:txBody>
      </p:sp>
      <p:grpSp>
        <p:nvGrpSpPr>
          <p:cNvPr id="167940" name="Group 4"/>
          <p:cNvGrpSpPr/>
          <p:nvPr/>
        </p:nvGrpSpPr>
        <p:grpSpPr bwMode="auto"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67941" name="Rectangle 5"/>
            <p:cNvSpPr>
              <a:spLocks noChangeArrowheads="1"/>
            </p:cNvSpPr>
            <p:nvPr/>
          </p:nvSpPr>
          <p:spPr bwMode="auto"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7942" name="Rectangle 6"/>
            <p:cNvSpPr>
              <a:spLocks noChangeArrowheads="1"/>
            </p:cNvSpPr>
            <p:nvPr/>
          </p:nvSpPr>
          <p:spPr bwMode="auto">
            <a:xfrm>
              <a:off x="192" y="3888"/>
              <a:ext cx="4848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2pPr>
              <a:lvl3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3pPr>
              <a:lvl4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4pPr>
              <a:lvl5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ru-RU" alt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8. </a:t>
              </a:r>
              <a:r>
                <a:rPr lang="ru-RU" alt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 служение/ 2023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9</a:t>
            </a:fld>
            <a:endParaRPr lang="ru-RU">
              <a:latin typeface="Arial" panose="020B0604020202020204" pitchFamily="34" charset="0"/>
            </a:endParaRPr>
          </a:p>
        </p:txBody>
      </p:sp>
      <p:sp>
        <p:nvSpPr>
          <p:cNvPr id="54274" name="Заголовок 54273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Установление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контакта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 с </a:t>
            </a:r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администрацией</a:t>
            </a:r>
            <a:r>
              <a:rPr sz="2800" dirty="0"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54275" name="Замещающий текст 54274"/>
          <p:cNvSpPr>
            <a:spLocks noGrp="1"/>
          </p:cNvSpPr>
          <p:nvPr>
            <p:ph type="body" idx="1"/>
          </p:nvPr>
        </p:nvSpPr>
        <p:spPr>
          <a:xfrm>
            <a:off x="457200" y="2103438"/>
            <a:ext cx="8229600" cy="4525962"/>
          </a:xfrm>
        </p:spPr>
        <p:txBody>
          <a:bodyPr/>
          <a:lstStyle/>
          <a:p>
            <a:pPr marL="609600" indent="-609600"/>
            <a:r>
              <a:rPr sz="2400" i="1" dirty="0" err="1">
                <a:latin typeface="Arial Narrow" panose="020B0606020202030204" pitchFamily="34" charset="0"/>
              </a:rPr>
              <a:t>Административный</a:t>
            </a:r>
            <a:r>
              <a:rPr sz="2400" i="1" dirty="0">
                <a:latin typeface="Arial Narrow" panose="020B0606020202030204" pitchFamily="34" charset="0"/>
              </a:rPr>
              <a:t> </a:t>
            </a:r>
            <a:r>
              <a:rPr sz="2400" i="1" dirty="0" err="1">
                <a:latin typeface="Arial Narrow" panose="020B0606020202030204" pitchFamily="34" charset="0"/>
              </a:rPr>
              <a:t>ресурс</a:t>
            </a:r>
            <a:r>
              <a:rPr sz="2400" i="1" dirty="0">
                <a:latin typeface="Arial Narrow" panose="020B0606020202030204" pitchFamily="34" charset="0"/>
              </a:rPr>
              <a:t>  </a:t>
            </a:r>
          </a:p>
          <a:p>
            <a:pPr marL="609600" indent="-609600"/>
            <a:r>
              <a:rPr sz="2400" i="1" dirty="0" err="1">
                <a:latin typeface="Arial Narrow" panose="020B0606020202030204" pitchFamily="34" charset="0"/>
              </a:rPr>
              <a:t>Батюшку</a:t>
            </a:r>
            <a:r>
              <a:rPr sz="2400" i="1" dirty="0">
                <a:latin typeface="Arial Narrow" panose="020B0606020202030204" pitchFamily="34" charset="0"/>
              </a:rPr>
              <a:t> </a:t>
            </a:r>
            <a:r>
              <a:rPr sz="2400" i="1" dirty="0" err="1">
                <a:latin typeface="Arial Narrow" panose="020B0606020202030204" pitchFamily="34" charset="0"/>
              </a:rPr>
              <a:t>зовут</a:t>
            </a:r>
            <a:r>
              <a:rPr sz="2400" i="1" dirty="0">
                <a:latin typeface="Arial Narrow" panose="020B0606020202030204" pitchFamily="34" charset="0"/>
              </a:rPr>
              <a:t> </a:t>
            </a:r>
            <a:r>
              <a:rPr sz="2400" i="1" dirty="0" err="1">
                <a:latin typeface="Arial Narrow" panose="020B0606020202030204" pitchFamily="34" charset="0"/>
              </a:rPr>
              <a:t>на</a:t>
            </a:r>
            <a:r>
              <a:rPr sz="2400" i="1" dirty="0">
                <a:latin typeface="Arial Narrow" panose="020B0606020202030204" pitchFamily="34" charset="0"/>
              </a:rPr>
              <a:t> </a:t>
            </a:r>
            <a:r>
              <a:rPr sz="2400" i="1" dirty="0" err="1">
                <a:latin typeface="Arial Narrow" panose="020B0606020202030204" pitchFamily="34" charset="0"/>
              </a:rPr>
              <a:t>требы</a:t>
            </a:r>
            <a:r>
              <a:rPr sz="2400" i="1" dirty="0">
                <a:latin typeface="Arial Narrow" panose="020B0606020202030204" pitchFamily="34" charset="0"/>
              </a:rPr>
              <a:t> </a:t>
            </a:r>
            <a:r>
              <a:rPr sz="2400" i="1" dirty="0" err="1">
                <a:latin typeface="Arial Narrow" panose="020B0606020202030204" pitchFamily="34" charset="0"/>
              </a:rPr>
              <a:t>или</a:t>
            </a:r>
            <a:r>
              <a:rPr sz="2400" i="1" dirty="0">
                <a:latin typeface="Arial Narrow" panose="020B0606020202030204" pitchFamily="34" charset="0"/>
              </a:rPr>
              <a:t> в </a:t>
            </a:r>
            <a:r>
              <a:rPr sz="2400" i="1" dirty="0" err="1">
                <a:latin typeface="Arial Narrow" panose="020B0606020202030204" pitchFamily="34" charset="0"/>
              </a:rPr>
              <a:t>реанимацию</a:t>
            </a:r>
            <a:r>
              <a:rPr sz="2400" i="1" dirty="0">
                <a:latin typeface="Arial Narrow" panose="020B0606020202030204" pitchFamily="34" charset="0"/>
              </a:rPr>
              <a:t>, </a:t>
            </a:r>
            <a:r>
              <a:rPr sz="2400" i="1" dirty="0" err="1">
                <a:latin typeface="Arial Narrow" panose="020B0606020202030204" pitchFamily="34" charset="0"/>
              </a:rPr>
              <a:t>освятить</a:t>
            </a:r>
            <a:r>
              <a:rPr sz="2400" i="1" dirty="0">
                <a:latin typeface="Arial Narrow" panose="020B0606020202030204" pitchFamily="34" charset="0"/>
              </a:rPr>
              <a:t> </a:t>
            </a:r>
            <a:r>
              <a:rPr sz="2400" i="1" dirty="0" err="1">
                <a:latin typeface="Arial Narrow" panose="020B0606020202030204" pitchFamily="34" charset="0"/>
              </a:rPr>
              <a:t>отделение</a:t>
            </a:r>
            <a:r>
              <a:rPr sz="2400" i="1" dirty="0">
                <a:latin typeface="Arial Narrow" panose="020B0606020202030204" pitchFamily="34" charset="0"/>
              </a:rPr>
              <a:t> – </a:t>
            </a:r>
            <a:r>
              <a:rPr sz="2400" i="1" dirty="0" err="1">
                <a:latin typeface="Arial Narrow" panose="020B0606020202030204" pitchFamily="34" charset="0"/>
              </a:rPr>
              <a:t>повод</a:t>
            </a:r>
            <a:r>
              <a:rPr sz="2400" i="1" dirty="0">
                <a:latin typeface="Arial Narrow" panose="020B0606020202030204" pitchFamily="34" charset="0"/>
              </a:rPr>
              <a:t> </a:t>
            </a:r>
            <a:r>
              <a:rPr sz="2400" i="1" dirty="0" err="1">
                <a:latin typeface="Arial Narrow" panose="020B0606020202030204" pitchFamily="34" charset="0"/>
              </a:rPr>
              <a:t>познакомиться</a:t>
            </a:r>
            <a:endParaRPr sz="2400" i="1" dirty="0">
              <a:latin typeface="Arial Narrow" panose="020B0606020202030204" pitchFamily="34" charset="0"/>
            </a:endParaRPr>
          </a:p>
          <a:p>
            <a:pPr marL="609600" indent="-609600"/>
            <a:r>
              <a:rPr sz="2400" i="1" dirty="0" err="1">
                <a:latin typeface="Arial Narrow" panose="020B0606020202030204" pitchFamily="34" charset="0"/>
              </a:rPr>
              <a:t>Кто-то</a:t>
            </a:r>
            <a:r>
              <a:rPr sz="2400" i="1" dirty="0">
                <a:latin typeface="Arial Narrow" panose="020B0606020202030204" pitchFamily="34" charset="0"/>
              </a:rPr>
              <a:t> </a:t>
            </a:r>
            <a:r>
              <a:rPr sz="2400" i="1" dirty="0" err="1">
                <a:latin typeface="Arial Narrow" panose="020B0606020202030204" pitchFamily="34" charset="0"/>
              </a:rPr>
              <a:t>из</a:t>
            </a:r>
            <a:r>
              <a:rPr sz="2400" i="1" dirty="0">
                <a:latin typeface="Arial Narrow" panose="020B0606020202030204" pitchFamily="34" charset="0"/>
              </a:rPr>
              <a:t> </a:t>
            </a:r>
            <a:r>
              <a:rPr sz="2400" i="1" dirty="0" err="1">
                <a:latin typeface="Arial Narrow" panose="020B0606020202030204" pitchFamily="34" charset="0"/>
              </a:rPr>
              <a:t>прихожан</a:t>
            </a:r>
            <a:r>
              <a:rPr sz="2400" i="1" dirty="0">
                <a:latin typeface="Arial Narrow" panose="020B0606020202030204" pitchFamily="34" charset="0"/>
              </a:rPr>
              <a:t> – </a:t>
            </a:r>
            <a:r>
              <a:rPr sz="2400" i="1" dirty="0" err="1">
                <a:latin typeface="Arial Narrow" panose="020B0606020202030204" pitchFamily="34" charset="0"/>
              </a:rPr>
              <a:t>сотрудник</a:t>
            </a:r>
            <a:r>
              <a:rPr sz="2400" i="1" dirty="0">
                <a:latin typeface="Arial Narrow" panose="020B0606020202030204" pitchFamily="34" charset="0"/>
              </a:rPr>
              <a:t>/ </a:t>
            </a:r>
            <a:r>
              <a:rPr sz="2400" i="1" dirty="0" err="1">
                <a:latin typeface="Arial Narrow" panose="020B0606020202030204" pitchFamily="34" charset="0"/>
              </a:rPr>
              <a:t>пациент</a:t>
            </a:r>
            <a:r>
              <a:rPr sz="2400" i="1" dirty="0">
                <a:latin typeface="Arial Narrow" panose="020B0606020202030204" pitchFamily="34" charset="0"/>
              </a:rPr>
              <a:t> </a:t>
            </a:r>
            <a:r>
              <a:rPr sz="2400" i="1" dirty="0" err="1">
                <a:latin typeface="Arial Narrow" panose="020B0606020202030204" pitchFamily="34" charset="0"/>
              </a:rPr>
              <a:t>больницы</a:t>
            </a:r>
            <a:endParaRPr sz="2400" i="1" dirty="0">
              <a:latin typeface="Arial Narrow" panose="020B0606020202030204" pitchFamily="34" charset="0"/>
            </a:endParaRPr>
          </a:p>
          <a:p>
            <a:pPr marL="609600" indent="-609600"/>
            <a:r>
              <a:rPr sz="2400" i="1" dirty="0" err="1">
                <a:latin typeface="Arial Narrow" panose="020B0606020202030204" pitchFamily="34" charset="0"/>
              </a:rPr>
              <a:t>Поздравление</a:t>
            </a:r>
            <a:r>
              <a:rPr sz="2400" i="1" dirty="0">
                <a:latin typeface="Arial Narrow" panose="020B0606020202030204" pitchFamily="34" charset="0"/>
              </a:rPr>
              <a:t> с </a:t>
            </a:r>
            <a:r>
              <a:rPr sz="2400" i="1" dirty="0" err="1">
                <a:latin typeface="Arial Narrow" panose="020B0606020202030204" pitchFamily="34" charset="0"/>
              </a:rPr>
              <a:t>праздниками</a:t>
            </a:r>
            <a:r>
              <a:rPr sz="2400" i="1" dirty="0">
                <a:latin typeface="Arial Narrow" panose="020B0606020202030204" pitchFamily="34" charset="0"/>
              </a:rPr>
              <a:t> </a:t>
            </a:r>
            <a:r>
              <a:rPr sz="2400" i="1" dirty="0" err="1">
                <a:latin typeface="Arial Narrow" panose="020B0606020202030204" pitchFamily="34" charset="0"/>
              </a:rPr>
              <a:t>от</a:t>
            </a:r>
            <a:r>
              <a:rPr sz="2400" i="1" dirty="0">
                <a:latin typeface="Arial Narrow" panose="020B0606020202030204" pitchFamily="34" charset="0"/>
              </a:rPr>
              <a:t> </a:t>
            </a:r>
            <a:r>
              <a:rPr sz="2400" i="1" dirty="0" err="1">
                <a:latin typeface="Arial Narrow" panose="020B0606020202030204" pitchFamily="34" charset="0"/>
              </a:rPr>
              <a:t>прихода</a:t>
            </a:r>
            <a:endParaRPr sz="2400" i="1" dirty="0">
              <a:latin typeface="Arial Narrow" panose="020B0606020202030204" pitchFamily="34" charset="0"/>
            </a:endParaRPr>
          </a:p>
          <a:p>
            <a:pPr marL="609600" indent="-609600"/>
            <a:r>
              <a:rPr sz="2400" i="1" dirty="0" err="1">
                <a:latin typeface="Arial Narrow" panose="020B0606020202030204" pitchFamily="34" charset="0"/>
              </a:rPr>
              <a:t>Предложить</a:t>
            </a:r>
            <a:r>
              <a:rPr sz="2400" i="1" dirty="0">
                <a:latin typeface="Arial Narrow" panose="020B0606020202030204" pitchFamily="34" charset="0"/>
              </a:rPr>
              <a:t> </a:t>
            </a:r>
            <a:r>
              <a:rPr sz="2400" i="1" dirty="0" err="1">
                <a:latin typeface="Arial Narrow" panose="020B0606020202030204" pitchFamily="34" charset="0"/>
              </a:rPr>
              <a:t>помощь</a:t>
            </a:r>
            <a:r>
              <a:rPr sz="2400" i="1" dirty="0">
                <a:latin typeface="Arial Narrow" panose="020B0606020202030204" pitchFamily="34" charset="0"/>
              </a:rPr>
              <a:t> </a:t>
            </a:r>
            <a:r>
              <a:rPr sz="2400" i="1" dirty="0" err="1">
                <a:latin typeface="Arial Narrow" panose="020B0606020202030204" pitchFamily="34" charset="0"/>
              </a:rPr>
              <a:t>обученных</a:t>
            </a:r>
            <a:r>
              <a:rPr sz="2400" i="1" dirty="0">
                <a:latin typeface="Arial Narrow" panose="020B0606020202030204" pitchFamily="34" charset="0"/>
              </a:rPr>
              <a:t> </a:t>
            </a:r>
            <a:r>
              <a:rPr sz="2400" i="1" dirty="0" err="1">
                <a:latin typeface="Arial Narrow" panose="020B0606020202030204" pitchFamily="34" charset="0"/>
              </a:rPr>
              <a:t>уходу</a:t>
            </a:r>
            <a:r>
              <a:rPr sz="2400" i="1" dirty="0">
                <a:latin typeface="Arial Narrow" panose="020B0606020202030204" pitchFamily="34" charset="0"/>
              </a:rPr>
              <a:t> </a:t>
            </a:r>
            <a:r>
              <a:rPr sz="2400" i="1" dirty="0" err="1">
                <a:latin typeface="Arial Narrow" panose="020B0606020202030204" pitchFamily="34" charset="0"/>
              </a:rPr>
              <a:t>сестер</a:t>
            </a:r>
            <a:r>
              <a:rPr i="1" dirty="0">
                <a:latin typeface="Arial Narrow" panose="020B0606020202030204" pitchFamily="34" charset="0"/>
              </a:rPr>
              <a:t> </a:t>
            </a:r>
          </a:p>
          <a:p>
            <a:pPr marL="609600" indent="-609600"/>
            <a:endParaRPr i="1" dirty="0">
              <a:latin typeface="Arial Narrow" panose="020B0606020202030204" pitchFamily="34" charset="0"/>
            </a:endParaRPr>
          </a:p>
        </p:txBody>
      </p:sp>
      <p:pic>
        <p:nvPicPr>
          <p:cNvPr id="54277" name="Изображение 54276" descr="3042354593062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981200"/>
            <a:ext cx="533400" cy="5334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4278" name="Группа 54277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54279" name="Прямоугольник 54278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54280" name="Прямоугольник 54279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9</a:t>
              </a: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служение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10</a:t>
            </a:fld>
            <a:endParaRPr lang="ru-RU">
              <a:latin typeface="Arial" panose="020B0604020202020204" pitchFamily="34" charset="0"/>
            </a:endParaRPr>
          </a:p>
        </p:txBody>
      </p:sp>
      <p:sp>
        <p:nvSpPr>
          <p:cNvPr id="114690" name="Заголовок 114689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1143000"/>
          </a:xfrm>
        </p:spPr>
        <p:txBody>
          <a:bodyPr anchor="ctr" anchorCtr="0"/>
          <a:lstStyle/>
          <a:p>
            <a:r>
              <a:rPr sz="2000" dirty="0">
                <a:solidFill>
                  <a:srgbClr val="FF6600"/>
                </a:solidFill>
              </a:rPr>
              <a:t>ЭНТУЗИАСТ</a:t>
            </a:r>
          </a:p>
        </p:txBody>
      </p:sp>
      <p:pic>
        <p:nvPicPr>
          <p:cNvPr id="114692" name="Изображение 114691" descr="930px-Смайлик-Солнце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371600"/>
            <a:ext cx="5429250" cy="5254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14693" name="Группа 114692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14694" name="Прямоугольник 114693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14695" name="Прямоугольник 114694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10</a:t>
              </a: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служение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11</a:t>
            </a:fld>
            <a:endParaRPr lang="ru-RU">
              <a:latin typeface="Arial" panose="020B0604020202020204" pitchFamily="34" charset="0"/>
            </a:endParaRPr>
          </a:p>
        </p:txBody>
      </p:sp>
      <p:pic>
        <p:nvPicPr>
          <p:cNvPr id="116740" name="Изображение 116739" descr="2022-09-27 17-21-27 Скриншот экрана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8" y="423863"/>
            <a:ext cx="8810625" cy="60102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16741" name="Группа 116740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16742" name="Прямоугольник 116741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16743" name="Прямоугольник 116742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11</a:t>
              </a: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служение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12</a:t>
            </a:fld>
            <a:endParaRPr lang="ru-RU">
              <a:latin typeface="Arial" panose="020B0604020202020204" pitchFamily="34" charset="0"/>
            </a:endParaRPr>
          </a:p>
        </p:txBody>
      </p:sp>
      <p:sp>
        <p:nvSpPr>
          <p:cNvPr id="19458" name="Заголовок 19457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 anchor="ctr" anchorCtr="0"/>
          <a:lstStyle/>
          <a:p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Храм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или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молитвенная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комната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b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</a:b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в </a:t>
            </a:r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больнице</a:t>
            </a:r>
            <a:endParaRPr sz="2800" dirty="0">
              <a:solidFill>
                <a:srgbClr val="FF66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9460" name="Замещающий текст 19459"/>
          <p:cNvPicPr>
            <a:picLocks noGrp="1" noChangeAspect="1"/>
          </p:cNvPicPr>
          <p:nvPr>
            <p:ph type="body" idx="1"/>
          </p:nvPr>
        </p:nvPicPr>
        <p:blipFill>
          <a:blip r:embed="rId2"/>
          <a:stretch>
            <a:fillRect/>
          </a:stretch>
        </p:blipFill>
        <p:spPr>
          <a:xfrm>
            <a:off x="994547" y="1554317"/>
            <a:ext cx="7154905" cy="4886016"/>
          </a:xfrm>
        </p:spPr>
      </p:pic>
      <p:grpSp>
        <p:nvGrpSpPr>
          <p:cNvPr id="19464" name="Группа 19463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9465" name="Прямоугольник 19464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9466" name="Прямоугольник 19465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12</a:t>
              </a: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служение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13</a:t>
            </a:fld>
            <a:endParaRPr lang="ru-RU">
              <a:latin typeface="Arial" panose="020B0604020202020204" pitchFamily="34" charset="0"/>
            </a:endParaRPr>
          </a:p>
        </p:txBody>
      </p:sp>
      <p:sp>
        <p:nvSpPr>
          <p:cNvPr id="57346" name="Заголовок 57345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Инициатива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открытия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больничного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храма</a:t>
            </a:r>
            <a:r>
              <a:rPr sz="2800" dirty="0"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57347" name="Замещающий текст 57346"/>
          <p:cNvSpPr>
            <a:spLocks noGrp="1"/>
          </p:cNvSpPr>
          <p:nvPr>
            <p:ph type="body" idx="1"/>
          </p:nvPr>
        </p:nvSpPr>
        <p:spPr>
          <a:xfrm>
            <a:off x="457200" y="1570038"/>
            <a:ext cx="8229600" cy="4525962"/>
          </a:xfrm>
        </p:spPr>
        <p:txBody>
          <a:bodyPr/>
          <a:lstStyle/>
          <a:p>
            <a:pPr marL="365125" indent="-276225">
              <a:buNone/>
            </a:pPr>
            <a:r>
              <a:rPr sz="2800" dirty="0"/>
              <a:t>   </a:t>
            </a:r>
            <a:r>
              <a:rPr sz="2000" dirty="0" err="1">
                <a:latin typeface="Arial Narrow" panose="020B0606020202030204" pitchFamily="34" charset="0"/>
              </a:rPr>
              <a:t>Инициатива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открытия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больничного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храма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может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исходить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b="1" dirty="0">
                <a:latin typeface="Arial Narrow" panose="020B0606020202030204" pitchFamily="34" charset="0"/>
              </a:rPr>
              <a:t>и </a:t>
            </a:r>
            <a:r>
              <a:rPr sz="2000" b="1" dirty="0" err="1">
                <a:latin typeface="Arial Narrow" panose="020B0606020202030204" pitchFamily="34" charset="0"/>
              </a:rPr>
              <a:t>от</a:t>
            </a:r>
            <a:r>
              <a:rPr sz="2000" b="1" dirty="0">
                <a:latin typeface="Arial Narrow" panose="020B0606020202030204" pitchFamily="34" charset="0"/>
              </a:rPr>
              <a:t> </a:t>
            </a:r>
            <a:r>
              <a:rPr sz="2000" b="1" dirty="0" err="1">
                <a:latin typeface="Arial Narrow" panose="020B0606020202030204" pitchFamily="34" charset="0"/>
              </a:rPr>
              <a:t>Церкви</a:t>
            </a:r>
            <a:r>
              <a:rPr sz="2000" b="1" dirty="0">
                <a:latin typeface="Arial Narrow" panose="020B0606020202030204" pitchFamily="34" charset="0"/>
              </a:rPr>
              <a:t>, и </a:t>
            </a:r>
            <a:r>
              <a:rPr sz="2000" b="1" dirty="0" err="1">
                <a:latin typeface="Arial Narrow" panose="020B0606020202030204" pitchFamily="34" charset="0"/>
              </a:rPr>
              <a:t>от</a:t>
            </a:r>
            <a:r>
              <a:rPr sz="2000" b="1" dirty="0">
                <a:latin typeface="Arial Narrow" panose="020B0606020202030204" pitchFamily="34" charset="0"/>
              </a:rPr>
              <a:t> </a:t>
            </a:r>
            <a:r>
              <a:rPr sz="2000" b="1" dirty="0" err="1">
                <a:latin typeface="Arial Narrow" panose="020B0606020202030204" pitchFamily="34" charset="0"/>
              </a:rPr>
              <a:t>администрации</a:t>
            </a:r>
            <a:r>
              <a:rPr sz="2000" b="1" dirty="0">
                <a:latin typeface="Arial Narrow" panose="020B0606020202030204" pitchFamily="34" charset="0"/>
              </a:rPr>
              <a:t> </a:t>
            </a:r>
            <a:r>
              <a:rPr sz="2000" b="1" dirty="0" err="1">
                <a:latin typeface="Arial Narrow" panose="020B0606020202030204" pitchFamily="34" charset="0"/>
              </a:rPr>
              <a:t>больницы</a:t>
            </a:r>
            <a:r>
              <a:rPr sz="2000" dirty="0">
                <a:latin typeface="Arial Narrow" panose="020B0606020202030204" pitchFamily="34" charset="0"/>
              </a:rPr>
              <a:t>, </a:t>
            </a:r>
            <a:r>
              <a:rPr sz="2000" b="1" dirty="0">
                <a:latin typeface="Arial Narrow" panose="020B0606020202030204" pitchFamily="34" charset="0"/>
              </a:rPr>
              <a:t>и </a:t>
            </a:r>
            <a:r>
              <a:rPr sz="2000" b="1" dirty="0" err="1">
                <a:latin typeface="Arial Narrow" panose="020B0606020202030204" pitchFamily="34" charset="0"/>
              </a:rPr>
              <a:t>от</a:t>
            </a:r>
            <a:r>
              <a:rPr sz="2000" b="1" dirty="0">
                <a:latin typeface="Arial Narrow" panose="020B0606020202030204" pitchFamily="34" charset="0"/>
              </a:rPr>
              <a:t> </a:t>
            </a:r>
            <a:r>
              <a:rPr sz="2000" b="1" dirty="0" err="1">
                <a:latin typeface="Arial Narrow" panose="020B0606020202030204" pitchFamily="34" charset="0"/>
              </a:rPr>
              <a:t>больных</a:t>
            </a:r>
            <a:r>
              <a:rPr sz="2000" b="1" dirty="0">
                <a:latin typeface="Arial Narrow" panose="020B0606020202030204" pitchFamily="34" charset="0"/>
              </a:rPr>
              <a:t> </a:t>
            </a:r>
            <a:r>
              <a:rPr sz="2000" b="1" dirty="0" err="1">
                <a:latin typeface="Arial Narrow" panose="020B0606020202030204" pitchFamily="34" charset="0"/>
              </a:rPr>
              <a:t>или</a:t>
            </a:r>
            <a:r>
              <a:rPr sz="2000" b="1" dirty="0">
                <a:latin typeface="Arial Narrow" panose="020B0606020202030204" pitchFamily="34" charset="0"/>
              </a:rPr>
              <a:t> </a:t>
            </a:r>
            <a:r>
              <a:rPr sz="2000" b="1" dirty="0" err="1">
                <a:latin typeface="Arial Narrow" panose="020B0606020202030204" pitchFamily="34" charset="0"/>
              </a:rPr>
              <a:t>их</a:t>
            </a:r>
            <a:r>
              <a:rPr sz="2000" b="1" dirty="0">
                <a:latin typeface="Arial Narrow" panose="020B0606020202030204" pitchFamily="34" charset="0"/>
              </a:rPr>
              <a:t> </a:t>
            </a:r>
            <a:r>
              <a:rPr sz="2000" b="1" dirty="0" err="1">
                <a:latin typeface="Arial Narrow" panose="020B0606020202030204" pitchFamily="34" charset="0"/>
              </a:rPr>
              <a:t>близких</a:t>
            </a:r>
            <a:r>
              <a:rPr sz="2000" dirty="0">
                <a:latin typeface="Arial Narrow" panose="020B0606020202030204" pitchFamily="34" charset="0"/>
              </a:rPr>
              <a:t>. </a:t>
            </a:r>
          </a:p>
          <a:p>
            <a:pPr marL="365125" indent="-276225"/>
            <a:r>
              <a:rPr sz="2000" dirty="0" err="1">
                <a:latin typeface="Arial Narrow" panose="020B0606020202030204" pitchFamily="34" charset="0"/>
              </a:rPr>
              <a:t>Архиерею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или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священнику</a:t>
            </a:r>
            <a:r>
              <a:rPr sz="2000" dirty="0">
                <a:latin typeface="Arial Narrow" panose="020B0606020202030204" pitchFamily="34" charset="0"/>
              </a:rPr>
              <a:t> (</a:t>
            </a:r>
            <a:r>
              <a:rPr sz="2000" dirty="0" err="1">
                <a:latin typeface="Arial Narrow" panose="020B0606020202030204" pitchFamily="34" charset="0"/>
              </a:rPr>
              <a:t>по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согласованию</a:t>
            </a:r>
            <a:r>
              <a:rPr sz="2000" dirty="0">
                <a:latin typeface="Arial Narrow" panose="020B0606020202030204" pitchFamily="34" charset="0"/>
              </a:rPr>
              <a:t> с </a:t>
            </a:r>
            <a:r>
              <a:rPr sz="2000" dirty="0" err="1">
                <a:latin typeface="Arial Narrow" panose="020B0606020202030204" pitchFamily="34" charset="0"/>
              </a:rPr>
              <a:t>архиереем</a:t>
            </a:r>
            <a:r>
              <a:rPr sz="2000" dirty="0">
                <a:latin typeface="Arial Narrow" panose="020B0606020202030204" pitchFamily="34" charset="0"/>
              </a:rPr>
              <a:t>) </a:t>
            </a:r>
            <a:r>
              <a:rPr sz="2000" dirty="0" err="1">
                <a:latin typeface="Arial Narrow" panose="020B0606020202030204" pitchFamily="34" charset="0"/>
              </a:rPr>
              <a:t>на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устроение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храма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понадобится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согласие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главного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врача</a:t>
            </a:r>
            <a:r>
              <a:rPr sz="2000" dirty="0">
                <a:latin typeface="Arial Narrow" panose="020B0606020202030204" pitchFamily="34" charset="0"/>
              </a:rPr>
              <a:t>, </a:t>
            </a:r>
            <a:r>
              <a:rPr sz="2000" dirty="0" err="1">
                <a:latin typeface="Arial Narrow" panose="020B0606020202030204" pitchFamily="34" charset="0"/>
              </a:rPr>
              <a:t>подтвержденное</a:t>
            </a:r>
            <a:r>
              <a:rPr sz="2000" dirty="0">
                <a:latin typeface="Arial Narrow" panose="020B0606020202030204" pitchFamily="34" charset="0"/>
              </a:rPr>
              <a:t> в </a:t>
            </a:r>
            <a:r>
              <a:rPr sz="2000" dirty="0" err="1">
                <a:latin typeface="Arial Narrow" panose="020B0606020202030204" pitchFamily="34" charset="0"/>
              </a:rPr>
              <a:t>департаменте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здравоохранения</a:t>
            </a:r>
            <a:r>
              <a:rPr sz="2000" dirty="0">
                <a:latin typeface="Arial Narrow" panose="020B0606020202030204" pitchFamily="34" charset="0"/>
              </a:rPr>
              <a:t>. </a:t>
            </a:r>
          </a:p>
          <a:p>
            <a:pPr marL="365125" indent="-276225"/>
            <a:r>
              <a:rPr sz="2000" dirty="0" err="1">
                <a:latin typeface="Arial Narrow" panose="020B0606020202030204" pitchFamily="34" charset="0"/>
              </a:rPr>
              <a:t>Если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инициатива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исходит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от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главного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врача</a:t>
            </a:r>
            <a:r>
              <a:rPr sz="2000" dirty="0">
                <a:latin typeface="Arial Narrow" panose="020B0606020202030204" pitchFamily="34" charset="0"/>
              </a:rPr>
              <a:t>, </a:t>
            </a:r>
            <a:r>
              <a:rPr sz="2000" dirty="0" err="1">
                <a:latin typeface="Arial Narrow" panose="020B0606020202030204" pitchFamily="34" charset="0"/>
              </a:rPr>
              <a:t>ему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нужно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письменно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обратиться</a:t>
            </a:r>
            <a:r>
              <a:rPr sz="2000" dirty="0">
                <a:latin typeface="Arial Narrow" panose="020B0606020202030204" pitchFamily="34" charset="0"/>
              </a:rPr>
              <a:t> к </a:t>
            </a:r>
            <a:r>
              <a:rPr sz="2000" dirty="0" err="1">
                <a:latin typeface="Arial Narrow" panose="020B0606020202030204" pitchFamily="34" charset="0"/>
              </a:rPr>
              <a:t>правящему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архиерею</a:t>
            </a:r>
            <a:r>
              <a:rPr sz="2000" dirty="0">
                <a:latin typeface="Arial Narrow" panose="020B0606020202030204" pitchFamily="34" charset="0"/>
              </a:rPr>
              <a:t>. В </a:t>
            </a:r>
            <a:r>
              <a:rPr sz="2000" dirty="0" err="1">
                <a:latin typeface="Arial Narrow" panose="020B0606020202030204" pitchFamily="34" charset="0"/>
              </a:rPr>
              <a:t>этом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главному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врачу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может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помочь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знакомый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священник</a:t>
            </a:r>
            <a:r>
              <a:rPr sz="2000" dirty="0">
                <a:latin typeface="Arial Narrow" panose="020B0606020202030204" pitchFamily="34" charset="0"/>
              </a:rPr>
              <a:t>. </a:t>
            </a:r>
          </a:p>
          <a:p>
            <a:pPr marL="365125" indent="-276225"/>
            <a:r>
              <a:rPr sz="2000" dirty="0" err="1">
                <a:latin typeface="Arial Narrow" panose="020B0606020202030204" pitchFamily="34" charset="0"/>
              </a:rPr>
              <a:t>Образец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договора</a:t>
            </a:r>
            <a:r>
              <a:rPr sz="2000" dirty="0">
                <a:latin typeface="Arial Narrow" panose="020B0606020202030204" pitchFamily="34" charset="0"/>
              </a:rPr>
              <a:t> о </a:t>
            </a:r>
            <a:r>
              <a:rPr sz="2000" dirty="0" err="1">
                <a:latin typeface="Arial Narrow" panose="020B0606020202030204" pitchFamily="34" charset="0"/>
              </a:rPr>
              <a:t>сотрудничестве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между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медицинской</a:t>
            </a:r>
            <a:r>
              <a:rPr sz="2000" dirty="0">
                <a:latin typeface="Arial Narrow" panose="020B0606020202030204" pitchFamily="34" charset="0"/>
              </a:rPr>
              <a:t> и </a:t>
            </a:r>
            <a:r>
              <a:rPr sz="2000" dirty="0" err="1">
                <a:latin typeface="Arial Narrow" panose="020B0606020202030204" pitchFamily="34" charset="0"/>
              </a:rPr>
              <a:t>религиозной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организацией</a:t>
            </a:r>
            <a:r>
              <a:rPr sz="2000" dirty="0">
                <a:latin typeface="Arial Narrow" panose="020B0606020202030204" pitchFamily="34" charset="0"/>
              </a:rPr>
              <a:t>, </a:t>
            </a:r>
            <a:r>
              <a:rPr sz="2000" dirty="0" err="1">
                <a:latin typeface="Arial Narrow" panose="020B0606020202030204" pitchFamily="34" charset="0"/>
              </a:rPr>
              <a:t>можно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взять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на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сайте</a:t>
            </a:r>
            <a:r>
              <a:rPr sz="2000" dirty="0">
                <a:latin typeface="Arial Narrow" panose="020B0606020202030204" pitchFamily="34" charset="0"/>
              </a:rPr>
              <a:t> «</a:t>
            </a:r>
            <a:r>
              <a:rPr sz="2000" dirty="0" err="1">
                <a:latin typeface="Arial Narrow" panose="020B0606020202030204" pitchFamily="34" charset="0"/>
              </a:rPr>
              <a:t>Диакония</a:t>
            </a:r>
            <a:r>
              <a:rPr sz="2000" dirty="0">
                <a:latin typeface="Arial Narrow" panose="020B0606020202030204" pitchFamily="34" charset="0"/>
              </a:rPr>
              <a:t>» (</a:t>
            </a:r>
            <a:r>
              <a:rPr sz="2000" dirty="0" err="1">
                <a:latin typeface="Arial Narrow" panose="020B0606020202030204" pitchFamily="34" charset="0"/>
              </a:rPr>
              <a:t>раздел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Законы</a:t>
            </a:r>
            <a:r>
              <a:rPr sz="2000" dirty="0">
                <a:latin typeface="Arial Narrow" panose="020B0606020202030204" pitchFamily="34" charset="0"/>
              </a:rPr>
              <a:t>/ </a:t>
            </a:r>
            <a:r>
              <a:rPr sz="2000" dirty="0" err="1">
                <a:latin typeface="Arial Narrow" panose="020B0606020202030204" pitchFamily="34" charset="0"/>
              </a:rPr>
              <a:t>Образцы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документов</a:t>
            </a:r>
            <a:r>
              <a:rPr sz="2000" dirty="0">
                <a:latin typeface="Arial Narrow" panose="020B0606020202030204" pitchFamily="34" charset="0"/>
              </a:rPr>
              <a:t> (</a:t>
            </a:r>
            <a:r>
              <a:rPr sz="2000" dirty="0" err="1">
                <a:latin typeface="Arial Narrow" panose="020B0606020202030204" pitchFamily="34" charset="0"/>
              </a:rPr>
              <a:t>уставы</a:t>
            </a:r>
            <a:r>
              <a:rPr sz="2000" dirty="0">
                <a:latin typeface="Arial Narrow" panose="020B0606020202030204" pitchFamily="34" charset="0"/>
              </a:rPr>
              <a:t>, </a:t>
            </a:r>
            <a:r>
              <a:rPr sz="2000" dirty="0" err="1">
                <a:latin typeface="Arial Narrow" panose="020B0606020202030204" pitchFamily="34" charset="0"/>
              </a:rPr>
              <a:t>договоры</a:t>
            </a:r>
            <a:r>
              <a:rPr sz="2000" dirty="0">
                <a:latin typeface="Arial Narrow" panose="020B0606020202030204" pitchFamily="34" charset="0"/>
              </a:rPr>
              <a:t>)). </a:t>
            </a:r>
            <a:r>
              <a:rPr sz="2000" dirty="0">
                <a:solidFill>
                  <a:schemeClr val="accent2"/>
                </a:solidFill>
                <a:latin typeface="Arial Narrow" panose="020B0606020202030204" pitchFamily="34" charset="0"/>
              </a:rPr>
              <a:t>http://www.diaconia.ru </a:t>
            </a:r>
          </a:p>
        </p:txBody>
      </p:sp>
      <p:grpSp>
        <p:nvGrpSpPr>
          <p:cNvPr id="57349" name="Группа 57348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57350" name="Прямоугольник 57349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57351" name="Прямоугольник 57350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13</a:t>
              </a: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служение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14</a:t>
            </a:fld>
            <a:endParaRPr lang="ru-RU">
              <a:latin typeface="Arial" panose="020B0604020202020204" pitchFamily="34" charset="0"/>
            </a:endParaRPr>
          </a:p>
        </p:txBody>
      </p:sp>
      <p:sp>
        <p:nvSpPr>
          <p:cNvPr id="18434" name="Заголовок 1843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 anchor="ctr" anchorCtr="0"/>
          <a:lstStyle/>
          <a:p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Деньги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 в </a:t>
            </a:r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больнице</a:t>
            </a:r>
            <a:endParaRPr sz="2800" dirty="0">
              <a:solidFill>
                <a:srgbClr val="FF66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8436" name="Изображение 18435" descr="1546599094price_free_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2362200"/>
            <a:ext cx="4495800" cy="2698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7" name="Изображение 184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914400"/>
            <a:ext cx="6781800" cy="13636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42" name="Прямоугольник 18441"/>
          <p:cNvSpPr/>
          <p:nvPr/>
        </p:nvSpPr>
        <p:spPr>
          <a:xfrm>
            <a:off x="1828800" y="5181600"/>
            <a:ext cx="5486400" cy="10683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sz="2000" dirty="0">
                <a:solidFill>
                  <a:srgbClr val="FF6600"/>
                </a:solidFill>
                <a:latin typeface="Arial Narrow" panose="020B0606020202030204" pitchFamily="34" charset="0"/>
              </a:rPr>
              <a:t>*</a:t>
            </a:r>
            <a:r>
              <a:rPr sz="20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Лучше</a:t>
            </a:r>
            <a:r>
              <a:rPr sz="20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0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не</a:t>
            </a:r>
            <a:r>
              <a:rPr sz="20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0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говорить</a:t>
            </a:r>
            <a:r>
              <a:rPr sz="2000" dirty="0">
                <a:solidFill>
                  <a:srgbClr val="FF6600"/>
                </a:solidFill>
                <a:latin typeface="Arial Narrow" panose="020B0606020202030204" pitchFamily="34" charset="0"/>
              </a:rPr>
              <a:t>, </a:t>
            </a:r>
            <a:r>
              <a:rPr sz="20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что</a:t>
            </a:r>
            <a:r>
              <a:rPr sz="20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0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таинства</a:t>
            </a:r>
            <a:r>
              <a:rPr sz="20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0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совершаются</a:t>
            </a:r>
            <a:r>
              <a:rPr sz="2000" dirty="0">
                <a:solidFill>
                  <a:srgbClr val="FF6600"/>
                </a:solidFill>
                <a:latin typeface="Arial Narrow" panose="020B0606020202030204" pitchFamily="34" charset="0"/>
              </a:rPr>
              <a:t> «</a:t>
            </a:r>
            <a:r>
              <a:rPr sz="20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бесплатно</a:t>
            </a:r>
            <a:r>
              <a:rPr sz="2000" dirty="0">
                <a:solidFill>
                  <a:srgbClr val="FF6600"/>
                </a:solidFill>
                <a:latin typeface="Arial Narrow" panose="020B0606020202030204" pitchFamily="34" charset="0"/>
              </a:rPr>
              <a:t>» - </a:t>
            </a:r>
            <a:r>
              <a:rPr sz="20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это</a:t>
            </a:r>
            <a:r>
              <a:rPr sz="20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0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ставит</a:t>
            </a:r>
            <a:r>
              <a:rPr sz="20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0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таинства</a:t>
            </a:r>
            <a:r>
              <a:rPr sz="2000" dirty="0">
                <a:solidFill>
                  <a:srgbClr val="FF6600"/>
                </a:solidFill>
                <a:latin typeface="Arial Narrow" panose="020B0606020202030204" pitchFamily="34" charset="0"/>
              </a:rPr>
              <a:t> в </a:t>
            </a:r>
            <a:r>
              <a:rPr sz="20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ряд</a:t>
            </a:r>
            <a:r>
              <a:rPr sz="20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0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услуг</a:t>
            </a:r>
            <a:endParaRPr sz="2000" dirty="0">
              <a:solidFill>
                <a:srgbClr val="FF6600"/>
              </a:solidFill>
              <a:latin typeface="Arial Narrow" panose="020B0606020202030204" pitchFamily="34" charset="0"/>
            </a:endParaRPr>
          </a:p>
          <a:p>
            <a:pPr algn="ctr">
              <a:lnSpc>
                <a:spcPct val="90000"/>
              </a:lnSpc>
              <a:spcBef>
                <a:spcPct val="50000"/>
              </a:spcBef>
              <a:buChar char="•"/>
            </a:pPr>
            <a:endParaRPr sz="2000" dirty="0">
              <a:latin typeface="Arial Narrow" panose="020B0606020202030204" pitchFamily="34" charset="0"/>
            </a:endParaRPr>
          </a:p>
        </p:txBody>
      </p:sp>
      <p:grpSp>
        <p:nvGrpSpPr>
          <p:cNvPr id="18446" name="Группа 18445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8447" name="Прямоугольник 18446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8448" name="Прямоугольник 18447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1</a:t>
              </a:r>
              <a:r>
                <a: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4</a:t>
              </a: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служение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15</a:t>
            </a:fld>
            <a:endParaRPr lang="ru-RU">
              <a:latin typeface="Arial" panose="020B0604020202020204" pitchFamily="34" charset="0"/>
            </a:endParaRPr>
          </a:p>
        </p:txBody>
      </p:sp>
      <p:sp>
        <p:nvSpPr>
          <p:cNvPr id="75778" name="Заголовок 75777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Информационные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материалы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 в </a:t>
            </a:r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больнице</a:t>
            </a:r>
            <a:endParaRPr sz="2800" dirty="0">
              <a:solidFill>
                <a:srgbClr val="FF6600"/>
              </a:solidFill>
              <a:latin typeface="Arial Narrow" panose="020B0606020202030204" pitchFamily="34" charset="0"/>
            </a:endParaRPr>
          </a:p>
        </p:txBody>
      </p:sp>
      <p:sp>
        <p:nvSpPr>
          <p:cNvPr id="75779" name="Замещающий текст 7577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/>
          </a:p>
          <a:p>
            <a:r>
              <a:rPr sz="2400">
                <a:latin typeface="Arial Narrow" panose="020B0606020202030204" pitchFamily="34" charset="0"/>
              </a:rPr>
              <a:t>Евангелие (на полке или лично в руки)</a:t>
            </a:r>
          </a:p>
          <a:p>
            <a:r>
              <a:rPr sz="2400">
                <a:latin typeface="Arial Narrow" panose="020B0606020202030204" pitchFamily="34" charset="0"/>
              </a:rPr>
              <a:t>Молитвослов крупным шрифтом </a:t>
            </a:r>
          </a:p>
          <a:p>
            <a:r>
              <a:rPr sz="2400">
                <a:latin typeface="Arial Narrow" panose="020B0606020202030204" pitchFamily="34" charset="0"/>
              </a:rPr>
              <a:t>Листовки о таинстве Покаяния и Причащения (лично в руки), вкладыш с контактами и телефоном срочного вызова к умирающему</a:t>
            </a:r>
          </a:p>
        </p:txBody>
      </p:sp>
      <p:grpSp>
        <p:nvGrpSpPr>
          <p:cNvPr id="75781" name="Группа 75780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75782" name="Прямоугольник 75781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75783" name="Прямоугольник 75782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15</a:t>
              </a: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служение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16</a:t>
            </a:fld>
            <a:endParaRPr lang="ru-RU">
              <a:latin typeface="Arial" panose="020B0604020202020204" pitchFamily="34" charset="0"/>
            </a:endParaRPr>
          </a:p>
        </p:txBody>
      </p:sp>
      <p:sp>
        <p:nvSpPr>
          <p:cNvPr id="20482" name="Заголовок 2048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 anchor="ctr" anchorCtr="0"/>
          <a:lstStyle/>
          <a:p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Служение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священника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b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</a:b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в </a:t>
            </a:r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больничных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палатах</a:t>
            </a:r>
            <a:endParaRPr sz="2800" dirty="0">
              <a:solidFill>
                <a:srgbClr val="FF6600"/>
              </a:solidFill>
              <a:latin typeface="Arial Narrow" panose="020B0606020202030204" pitchFamily="34" charset="0"/>
            </a:endParaRPr>
          </a:p>
        </p:txBody>
      </p:sp>
      <p:sp>
        <p:nvSpPr>
          <p:cNvPr id="20486" name="Замещающий текст 20485"/>
          <p:cNvSpPr>
            <a:spLocks noGrp="1"/>
          </p:cNvSpPr>
          <p:nvPr>
            <p:ph type="body" idx="1"/>
          </p:nvPr>
        </p:nvSpPr>
        <p:spPr>
          <a:xfrm>
            <a:off x="441960" y="2209800"/>
            <a:ext cx="8229600" cy="1905000"/>
          </a:xfrm>
        </p:spPr>
        <p:txBody>
          <a:bodyPr/>
          <a:lstStyle/>
          <a:p>
            <a:r>
              <a:rPr sz="2000" dirty="0" err="1">
                <a:latin typeface="Arial Narrow" panose="020B0606020202030204" pitchFamily="34" charset="0"/>
              </a:rPr>
              <a:t>Совершение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Таинств</a:t>
            </a:r>
            <a:r>
              <a:rPr sz="2000" dirty="0">
                <a:latin typeface="Arial Narrow" panose="020B0606020202030204" pitchFamily="34" charset="0"/>
              </a:rPr>
              <a:t> (</a:t>
            </a:r>
            <a:r>
              <a:rPr sz="2000" dirty="0" err="1">
                <a:latin typeface="Arial Narrow" panose="020B0606020202030204" pitchFamily="34" charset="0"/>
              </a:rPr>
              <a:t>по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вызову</a:t>
            </a:r>
            <a:r>
              <a:rPr sz="2000" dirty="0">
                <a:latin typeface="Arial Narrow" panose="020B0606020202030204" pitchFamily="34" charset="0"/>
              </a:rPr>
              <a:t>)</a:t>
            </a:r>
          </a:p>
          <a:p>
            <a:r>
              <a:rPr sz="2000" dirty="0" err="1">
                <a:latin typeface="Arial Narrow" panose="020B0606020202030204" pitchFamily="34" charset="0"/>
              </a:rPr>
              <a:t>Посещение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больных</a:t>
            </a:r>
            <a:r>
              <a:rPr sz="2000" dirty="0">
                <a:latin typeface="Arial Narrow" panose="020B0606020202030204" pitchFamily="34" charset="0"/>
              </a:rPr>
              <a:t> в </a:t>
            </a:r>
            <a:r>
              <a:rPr sz="2000" dirty="0" err="1">
                <a:latin typeface="Arial Narrow" panose="020B0606020202030204" pitchFamily="34" charset="0"/>
              </a:rPr>
              <a:t>палатах</a:t>
            </a:r>
            <a:r>
              <a:rPr sz="2000" dirty="0">
                <a:latin typeface="Arial Narrow" panose="020B0606020202030204" pitchFamily="34" charset="0"/>
              </a:rPr>
              <a:t> (</a:t>
            </a:r>
            <a:r>
              <a:rPr sz="2000" dirty="0" err="1">
                <a:latin typeface="Arial Narrow" panose="020B0606020202030204" pitchFamily="34" charset="0"/>
              </a:rPr>
              <a:t>дежурства</a:t>
            </a:r>
            <a:r>
              <a:rPr sz="2000" dirty="0">
                <a:latin typeface="Arial Narrow" panose="020B0606020202030204" pitchFamily="34" charset="0"/>
              </a:rPr>
              <a:t>). </a:t>
            </a:r>
            <a:r>
              <a:rPr sz="2000" dirty="0" err="1">
                <a:latin typeface="Arial Narrow" panose="020B0606020202030204" pitchFamily="34" charset="0"/>
              </a:rPr>
              <a:t>Посещение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без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вызова</a:t>
            </a:r>
            <a:r>
              <a:rPr sz="2000" dirty="0">
                <a:latin typeface="Arial Narrow" panose="020B0606020202030204" pitchFamily="34" charset="0"/>
              </a:rPr>
              <a:t>, </a:t>
            </a:r>
            <a:r>
              <a:rPr sz="2000" dirty="0" err="1">
                <a:latin typeface="Arial Narrow" panose="020B0606020202030204" pitchFamily="34" charset="0"/>
              </a:rPr>
              <a:t>но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регулярное</a:t>
            </a:r>
            <a:r>
              <a:rPr sz="2000" dirty="0">
                <a:latin typeface="Arial Narrow" panose="020B0606020202030204" pitchFamily="34" charset="0"/>
              </a:rPr>
              <a:t>, </a:t>
            </a:r>
            <a:r>
              <a:rPr sz="2000" dirty="0" err="1">
                <a:latin typeface="Arial Narrow" panose="020B0606020202030204" pitchFamily="34" charset="0"/>
              </a:rPr>
              <a:t>своего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рода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обход</a:t>
            </a:r>
            <a:r>
              <a:rPr sz="2000" dirty="0">
                <a:latin typeface="Arial Narrow" panose="020B0606020202030204" pitchFamily="34" charset="0"/>
              </a:rPr>
              <a:t> и </a:t>
            </a:r>
            <a:r>
              <a:rPr sz="2000" dirty="0" err="1">
                <a:latin typeface="Arial Narrow" panose="020B0606020202030204" pitchFamily="34" charset="0"/>
              </a:rPr>
              <a:t>беседа</a:t>
            </a:r>
            <a:r>
              <a:rPr sz="2000" dirty="0">
                <a:latin typeface="Arial Narrow" panose="020B0606020202030204" pitchFamily="34" charset="0"/>
              </a:rPr>
              <a:t> с </a:t>
            </a:r>
            <a:r>
              <a:rPr sz="2000" dirty="0" err="1">
                <a:latin typeface="Arial Narrow" panose="020B0606020202030204" pitchFamily="34" charset="0"/>
              </a:rPr>
              <a:t>больными</a:t>
            </a:r>
            <a:r>
              <a:rPr sz="2000" dirty="0">
                <a:latin typeface="Arial Narrow" panose="020B0606020202030204" pitchFamily="34" charset="0"/>
              </a:rPr>
              <a:t>, </a:t>
            </a:r>
            <a:r>
              <a:rPr sz="2000" dirty="0" err="1">
                <a:latin typeface="Arial Narrow" panose="020B0606020202030204" pitchFamily="34" charset="0"/>
              </a:rPr>
              <a:t>которые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этого</a:t>
            </a:r>
            <a:r>
              <a:rPr sz="2000" dirty="0">
                <a:latin typeface="Arial Narrow" panose="020B0606020202030204" pitchFamily="34" charset="0"/>
              </a:rPr>
              <a:t> </a:t>
            </a:r>
            <a:r>
              <a:rPr sz="2000" dirty="0" err="1">
                <a:latin typeface="Arial Narrow" panose="020B0606020202030204" pitchFamily="34" charset="0"/>
              </a:rPr>
              <a:t>захотят</a:t>
            </a:r>
            <a:r>
              <a:rPr sz="2000" dirty="0">
                <a:latin typeface="Arial Narrow" panose="020B0606020202030204" pitchFamily="34" charset="0"/>
              </a:rPr>
              <a:t>.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Молебны в отделениях</a:t>
            </a:r>
            <a:r>
              <a:rPr sz="2000" dirty="0">
                <a:latin typeface="Arial Narrow" panose="020B0606020202030204" pitchFamily="34" charset="0"/>
              </a:rPr>
              <a:t> </a:t>
            </a:r>
          </a:p>
          <a:p>
            <a:r>
              <a:rPr sz="20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Лучше</a:t>
            </a:r>
            <a:r>
              <a:rPr sz="2000" dirty="0">
                <a:solidFill>
                  <a:srgbClr val="FF6600"/>
                </a:solidFill>
                <a:latin typeface="Arial Narrow" panose="020B0606020202030204" pitchFamily="34" charset="0"/>
              </a:rPr>
              <a:t>, </a:t>
            </a:r>
            <a:r>
              <a:rPr sz="20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если</a:t>
            </a:r>
            <a:r>
              <a:rPr sz="20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0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приход</a:t>
            </a:r>
            <a:r>
              <a:rPr sz="20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0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священника</a:t>
            </a:r>
            <a:r>
              <a:rPr sz="20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0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предварит</a:t>
            </a:r>
            <a:r>
              <a:rPr sz="20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0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приход</a:t>
            </a:r>
            <a:r>
              <a:rPr sz="20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0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помощника-мирянина</a:t>
            </a:r>
            <a:endParaRPr sz="2000" dirty="0">
              <a:solidFill>
                <a:srgbClr val="FF6600"/>
              </a:solidFill>
              <a:latin typeface="Arial Narrow" panose="020B0606020202030204" pitchFamily="34" charset="0"/>
            </a:endParaRPr>
          </a:p>
          <a:p>
            <a:endParaRPr sz="2000" dirty="0">
              <a:solidFill>
                <a:srgbClr val="FF6600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20487" name="Группа 20486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20488" name="Прямоугольник 20487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20489" name="Прямоугольник 20488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1</a:t>
              </a:r>
              <a:r>
                <a: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6</a:t>
              </a: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служение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17</a:t>
            </a:fld>
            <a:endParaRPr lang="ru-RU">
              <a:latin typeface="Arial" panose="020B0604020202020204" pitchFamily="34" charset="0"/>
            </a:endParaRPr>
          </a:p>
        </p:txBody>
      </p:sp>
      <p:sp>
        <p:nvSpPr>
          <p:cNvPr id="49154" name="Заголовок 4915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 anchor="ctr" anchorCtr="0"/>
          <a:lstStyle/>
          <a:p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Зачем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нужен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помощник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49155" name="Замещающий текст 49154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8229600" cy="4754563"/>
          </a:xfrm>
        </p:spPr>
        <p:txBody>
          <a:bodyPr/>
          <a:lstStyle/>
          <a:p>
            <a:pPr algn="ctr">
              <a:buNone/>
            </a:pPr>
            <a:r>
              <a:rPr sz="2800" dirty="0" err="1">
                <a:latin typeface="Arial Narrow" panose="020B0606020202030204" pitchFamily="34" charset="0"/>
              </a:rPr>
              <a:t>Большинство</a:t>
            </a:r>
            <a:r>
              <a:rPr sz="2800" dirty="0">
                <a:latin typeface="Arial Narrow" panose="020B0606020202030204" pitchFamily="34" charset="0"/>
              </a:rPr>
              <a:t> </a:t>
            </a:r>
            <a:r>
              <a:rPr sz="2800" dirty="0" err="1">
                <a:latin typeface="Arial Narrow" panose="020B0606020202030204" pitchFamily="34" charset="0"/>
              </a:rPr>
              <a:t>пациентов</a:t>
            </a:r>
            <a:r>
              <a:rPr sz="2800" dirty="0">
                <a:latin typeface="Arial Narrow" panose="020B0606020202030204" pitchFamily="34" charset="0"/>
              </a:rPr>
              <a:t> </a:t>
            </a:r>
            <a:r>
              <a:rPr sz="2800" dirty="0" err="1">
                <a:latin typeface="Arial Narrow" panose="020B0606020202030204" pitchFamily="34" charset="0"/>
              </a:rPr>
              <a:t>видит</a:t>
            </a:r>
            <a:r>
              <a:rPr sz="2800" dirty="0">
                <a:latin typeface="Arial Narrow" panose="020B0606020202030204" pitchFamily="34" charset="0"/>
              </a:rPr>
              <a:t> </a:t>
            </a:r>
            <a:r>
              <a:rPr sz="2800" dirty="0" err="1">
                <a:latin typeface="Arial Narrow" panose="020B0606020202030204" pitchFamily="34" charset="0"/>
              </a:rPr>
              <a:t>священника</a:t>
            </a:r>
            <a:r>
              <a:rPr sz="2800" dirty="0">
                <a:latin typeface="Arial Narrow" panose="020B0606020202030204" pitchFamily="34" charset="0"/>
              </a:rPr>
              <a:t> в </a:t>
            </a:r>
            <a:r>
              <a:rPr sz="2800" dirty="0" err="1">
                <a:latin typeface="Arial Narrow" panose="020B0606020202030204" pitchFamily="34" charset="0"/>
              </a:rPr>
              <a:t>больнице</a:t>
            </a:r>
            <a:r>
              <a:rPr sz="2800" dirty="0">
                <a:latin typeface="Arial Narrow" panose="020B0606020202030204" pitchFamily="34" charset="0"/>
              </a:rPr>
              <a:t> </a:t>
            </a:r>
            <a:r>
              <a:rPr sz="2800" dirty="0" err="1">
                <a:latin typeface="Arial Narrow" panose="020B0606020202030204" pitchFamily="34" charset="0"/>
              </a:rPr>
              <a:t>впервые</a:t>
            </a:r>
            <a:r>
              <a:rPr sz="2800" dirty="0">
                <a:latin typeface="Arial Narrow" panose="020B0606020202030204" pitchFamily="34" charset="0"/>
              </a:rPr>
              <a:t> в </a:t>
            </a:r>
            <a:r>
              <a:rPr sz="2800" dirty="0" err="1">
                <a:latin typeface="Arial Narrow" panose="020B0606020202030204" pitchFamily="34" charset="0"/>
              </a:rPr>
              <a:t>жизни</a:t>
            </a:r>
            <a:r>
              <a:rPr sz="2800" dirty="0">
                <a:latin typeface="Arial Narrow" panose="020B0606020202030204" pitchFamily="34" charset="0"/>
              </a:rPr>
              <a:t> и </a:t>
            </a:r>
            <a:r>
              <a:rPr sz="2800" dirty="0" err="1">
                <a:latin typeface="Arial Narrow" panose="020B0606020202030204" pitchFamily="34" charset="0"/>
              </a:rPr>
              <a:t>более</a:t>
            </a:r>
            <a:r>
              <a:rPr sz="2800" dirty="0">
                <a:latin typeface="Arial Narrow" panose="020B0606020202030204" pitchFamily="34" charset="0"/>
              </a:rPr>
              <a:t> 50% </a:t>
            </a:r>
            <a:r>
              <a:rPr sz="2800" dirty="0" err="1">
                <a:latin typeface="Arial Narrow" panose="020B0606020202030204" pitchFamily="34" charset="0"/>
              </a:rPr>
              <a:t>приступают</a:t>
            </a:r>
            <a:r>
              <a:rPr sz="2800" dirty="0">
                <a:latin typeface="Arial Narrow" panose="020B0606020202030204" pitchFamily="34" charset="0"/>
              </a:rPr>
              <a:t> к </a:t>
            </a:r>
            <a:r>
              <a:rPr sz="2800" dirty="0" err="1">
                <a:latin typeface="Arial Narrow" panose="020B0606020202030204" pitchFamily="34" charset="0"/>
              </a:rPr>
              <a:t>исповеди</a:t>
            </a:r>
            <a:r>
              <a:rPr sz="2800" dirty="0">
                <a:latin typeface="Arial Narrow" panose="020B0606020202030204" pitchFamily="34" charset="0"/>
              </a:rPr>
              <a:t> </a:t>
            </a:r>
            <a:r>
              <a:rPr sz="2800" dirty="0" err="1">
                <a:latin typeface="Arial Narrow" panose="020B0606020202030204" pitchFamily="34" charset="0"/>
              </a:rPr>
              <a:t>впервые</a:t>
            </a:r>
            <a:r>
              <a:rPr sz="2800" dirty="0">
                <a:latin typeface="Arial Narrow" panose="020B0606020202030204" pitchFamily="34" charset="0"/>
              </a:rPr>
              <a:t> в </a:t>
            </a:r>
            <a:r>
              <a:rPr sz="2800" dirty="0" err="1">
                <a:latin typeface="Arial Narrow" panose="020B0606020202030204" pitchFamily="34" charset="0"/>
              </a:rPr>
              <a:t>жизни</a:t>
            </a:r>
            <a:r>
              <a:rPr dirty="0"/>
              <a:t> </a:t>
            </a:r>
          </a:p>
          <a:p>
            <a:endParaRPr dirty="0"/>
          </a:p>
        </p:txBody>
      </p:sp>
      <p:pic>
        <p:nvPicPr>
          <p:cNvPr id="49156" name="Изображение 491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2468752"/>
            <a:ext cx="6248400" cy="401459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9157" name="Группа 49156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49158" name="Прямоугольник 49157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49159" name="Прямоугольник 49158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1</a:t>
              </a:r>
              <a:r>
                <a: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7</a:t>
              </a: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служение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18</a:t>
            </a:fld>
            <a:endParaRPr lang="ru-RU">
              <a:latin typeface="Arial" panose="020B0604020202020204" pitchFamily="34" charset="0"/>
            </a:endParaRPr>
          </a:p>
        </p:txBody>
      </p:sp>
      <p:sp>
        <p:nvSpPr>
          <p:cNvPr id="6153" name="Замещающий текст 6152"/>
          <p:cNvSpPr>
            <a:spLocks noGrp="1"/>
          </p:cNvSpPr>
          <p:nvPr>
            <p:ph type="body" idx="1"/>
          </p:nvPr>
        </p:nvSpPr>
        <p:spPr>
          <a:xfrm>
            <a:off x="457200" y="2133600"/>
            <a:ext cx="8229600" cy="3048000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sz="2000">
                <a:latin typeface="Arial Narrow" panose="020B0606020202030204" pitchFamily="34" charset="0"/>
              </a:rPr>
              <a:t>Помощник священника – </a:t>
            </a:r>
            <a:r>
              <a:rPr sz="2000">
                <a:solidFill>
                  <a:srgbClr val="FF6600"/>
                </a:solidFill>
                <a:latin typeface="Arial Narrow" panose="020B0606020202030204" pitchFamily="34" charset="0"/>
              </a:rPr>
              <a:t>посредник между пациентом и священником</a:t>
            </a:r>
            <a:r>
              <a:rPr sz="2000">
                <a:latin typeface="Arial Narrow" panose="020B0606020202030204" pitchFamily="34" charset="0"/>
              </a:rPr>
              <a:t>. Многие боятся священников, не знают, что сказать (как правильно обратиться, как сложить руки и проч. «простейшие вещи»)</a:t>
            </a:r>
          </a:p>
          <a:p>
            <a:pPr marL="609600" indent="-609600">
              <a:lnSpc>
                <a:spcPct val="90000"/>
              </a:lnSpc>
            </a:pPr>
            <a:endParaRPr sz="2000">
              <a:latin typeface="Arial Narrow" panose="020B0606020202030204" pitchFamily="34" charset="0"/>
            </a:endParaRPr>
          </a:p>
          <a:p>
            <a:pPr marL="609600" indent="-609600">
              <a:lnSpc>
                <a:spcPct val="90000"/>
              </a:lnSpc>
            </a:pPr>
            <a:r>
              <a:rPr sz="2000">
                <a:solidFill>
                  <a:srgbClr val="FF6600"/>
                </a:solidFill>
                <a:latin typeface="Arial Narrow" panose="020B0606020202030204" pitchFamily="34" charset="0"/>
              </a:rPr>
              <a:t>Сэкономить время священника</a:t>
            </a:r>
            <a:r>
              <a:rPr sz="2000">
                <a:latin typeface="Arial Narrow" panose="020B0606020202030204" pitchFamily="34" charset="0"/>
              </a:rPr>
              <a:t>: обход перед требами, беседа, социальная помощь. Также священник может давать телефон помощника для общения после выписки из больницы</a:t>
            </a:r>
          </a:p>
          <a:p>
            <a:pPr marL="609600" indent="-609600">
              <a:lnSpc>
                <a:spcPct val="90000"/>
              </a:lnSpc>
            </a:pPr>
            <a:endParaRPr sz="2000">
              <a:latin typeface="Arial Narrow" panose="020B0606020202030204" pitchFamily="34" charset="0"/>
            </a:endParaRPr>
          </a:p>
        </p:txBody>
      </p:sp>
      <p:grpSp>
        <p:nvGrpSpPr>
          <p:cNvPr id="6154" name="Группа 6153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6155" name="Прямоугольник 6154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6156" name="Прямоугольник 6155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1</a:t>
              </a:r>
              <a:r>
                <a: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8</a:t>
              </a: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служение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19</a:t>
            </a:fld>
            <a:endParaRPr lang="ru-RU">
              <a:latin typeface="Arial" panose="020B0604020202020204" pitchFamily="34" charset="0"/>
            </a:endParaRPr>
          </a:p>
        </p:txBody>
      </p:sp>
      <p:sp>
        <p:nvSpPr>
          <p:cNvPr id="113666" name="Заголовок 113665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Проблемы</a:t>
            </a:r>
            <a:endParaRPr sz="2800" dirty="0">
              <a:solidFill>
                <a:srgbClr val="FF6600"/>
              </a:solidFill>
              <a:latin typeface="Arial Narrow" panose="020B0606020202030204" pitchFamily="34" charset="0"/>
            </a:endParaRPr>
          </a:p>
        </p:txBody>
      </p:sp>
      <p:sp>
        <p:nvSpPr>
          <p:cNvPr id="113667" name="Замещающий текст 113666"/>
          <p:cNvSpPr>
            <a:spLocks noGrp="1"/>
          </p:cNvSpPr>
          <p:nvPr>
            <p:ph type="body" idx="1"/>
          </p:nvPr>
        </p:nvSpPr>
        <p:spPr>
          <a:xfrm>
            <a:off x="609600" y="2362200"/>
            <a:ext cx="8229600" cy="1905000"/>
          </a:xfrm>
        </p:spPr>
        <p:txBody>
          <a:bodyPr/>
          <a:lstStyle/>
          <a:p>
            <a:r>
              <a:rPr sz="2400" dirty="0" err="1">
                <a:latin typeface="Arial Narrow" panose="020B0606020202030204" pitchFamily="34" charset="0"/>
              </a:rPr>
              <a:t>Помощнику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dirty="0" err="1">
                <a:latin typeface="Arial Narrow" panose="020B0606020202030204" pitchFamily="34" charset="0"/>
              </a:rPr>
              <a:t>необходимы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dirty="0" err="1">
                <a:latin typeface="Arial Narrow" panose="020B0606020202030204" pitchFamily="34" charset="0"/>
              </a:rPr>
              <a:t>конкретные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dirty="0" err="1">
                <a:latin typeface="Arial Narrow" panose="020B0606020202030204" pitchFamily="34" charset="0"/>
              </a:rPr>
              <a:t>знания</a:t>
            </a:r>
            <a:endParaRPr sz="2400" dirty="0">
              <a:latin typeface="Arial Narrow" panose="020B0606020202030204" pitchFamily="34" charset="0"/>
            </a:endParaRPr>
          </a:p>
          <a:p>
            <a:r>
              <a:rPr sz="2400" dirty="0" err="1">
                <a:latin typeface="Arial Narrow" panose="020B0606020202030204" pitchFamily="34" charset="0"/>
              </a:rPr>
              <a:t>Не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dirty="0" err="1">
                <a:latin typeface="Arial Narrow" panose="020B0606020202030204" pitchFamily="34" charset="0"/>
              </a:rPr>
              <a:t>всех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dirty="0" err="1">
                <a:latin typeface="Arial Narrow" panose="020B0606020202030204" pitchFamily="34" charset="0"/>
              </a:rPr>
              <a:t>можно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dirty="0" err="1">
                <a:latin typeface="Arial Narrow" panose="020B0606020202030204" pitchFamily="34" charset="0"/>
              </a:rPr>
              <a:t>допускать</a:t>
            </a:r>
            <a:r>
              <a:rPr sz="2400" dirty="0">
                <a:latin typeface="Arial Narrow" panose="020B0606020202030204" pitchFamily="34" charset="0"/>
              </a:rPr>
              <a:t> в </a:t>
            </a:r>
            <a:r>
              <a:rPr sz="2400" dirty="0" err="1">
                <a:latin typeface="Arial Narrow" panose="020B0606020202030204" pitchFamily="34" charset="0"/>
              </a:rPr>
              <a:t>больницу</a:t>
            </a:r>
            <a:r>
              <a:rPr sz="2400" dirty="0">
                <a:latin typeface="Arial Narrow" panose="020B0606020202030204" pitchFamily="34" charset="0"/>
              </a:rPr>
              <a:t>, </a:t>
            </a:r>
            <a:r>
              <a:rPr sz="2400" dirty="0" err="1">
                <a:latin typeface="Arial Narrow" panose="020B0606020202030204" pitchFamily="34" charset="0"/>
              </a:rPr>
              <a:t>нужно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dirty="0" err="1">
                <a:latin typeface="Arial Narrow" panose="020B0606020202030204" pitchFamily="34" charset="0"/>
              </a:rPr>
              <a:t>проверить</a:t>
            </a:r>
            <a:endParaRPr sz="2400" dirty="0">
              <a:latin typeface="Arial Narrow" panose="020B0606020202030204" pitchFamily="34" charset="0"/>
            </a:endParaRPr>
          </a:p>
          <a:p>
            <a:r>
              <a:rPr sz="2400" dirty="0" err="1">
                <a:latin typeface="Arial Narrow" panose="020B0606020202030204" pitchFamily="34" charset="0"/>
              </a:rPr>
              <a:t>Где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dirty="0" err="1">
                <a:latin typeface="Arial Narrow" panose="020B0606020202030204" pitchFamily="34" charset="0"/>
              </a:rPr>
              <a:t>взять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dirty="0" err="1">
                <a:latin typeface="Arial Narrow" panose="020B0606020202030204" pitchFamily="34" charset="0"/>
              </a:rPr>
              <a:t>помощника</a:t>
            </a:r>
            <a:r>
              <a:rPr sz="2400" dirty="0">
                <a:latin typeface="Arial Narrow" panose="020B0606020202030204" pitchFamily="34" charset="0"/>
              </a:rPr>
              <a:t>?</a:t>
            </a:r>
          </a:p>
        </p:txBody>
      </p:sp>
      <p:grpSp>
        <p:nvGrpSpPr>
          <p:cNvPr id="113668" name="Группа 113667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13669" name="Прямоугольник 113668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13670" name="Прямоугольник 113669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1</a:t>
              </a:r>
              <a:r>
                <a: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9</a:t>
              </a: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служение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20</a:t>
            </a:fld>
            <a:endParaRPr lang="ru-RU">
              <a:latin typeface="Arial" panose="020B0604020202020204" pitchFamily="34" charset="0"/>
            </a:endParaRPr>
          </a:p>
        </p:txBody>
      </p:sp>
      <p:sp>
        <p:nvSpPr>
          <p:cNvPr id="100354" name="Заголовок 100353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Как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привлечь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100355" name="Замещающий текст 100354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8229600" cy="4525962"/>
          </a:xfrm>
        </p:spPr>
        <p:txBody>
          <a:bodyPr/>
          <a:lstStyle/>
          <a:p>
            <a:r>
              <a:rPr sz="2400" dirty="0" err="1">
                <a:latin typeface="Arial Narrow" panose="020B0606020202030204" pitchFamily="34" charset="0"/>
              </a:rPr>
              <a:t>Личный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dirty="0" err="1">
                <a:latin typeface="Arial Narrow" panose="020B0606020202030204" pitchFamily="34" charset="0"/>
              </a:rPr>
              <a:t>пример</a:t>
            </a:r>
            <a:endParaRPr sz="2400" dirty="0">
              <a:latin typeface="Arial Narrow" panose="020B0606020202030204" pitchFamily="34" charset="0"/>
            </a:endParaRPr>
          </a:p>
          <a:p>
            <a:r>
              <a:rPr sz="2400" dirty="0" err="1">
                <a:latin typeface="Arial Narrow" panose="020B0606020202030204" pitchFamily="34" charset="0"/>
              </a:rPr>
              <a:t>Призывать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dirty="0" err="1">
                <a:latin typeface="Arial Narrow" panose="020B0606020202030204" pitchFamily="34" charset="0"/>
              </a:rPr>
              <a:t>после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dirty="0" err="1">
                <a:latin typeface="Arial Narrow" panose="020B0606020202030204" pitchFamily="34" charset="0"/>
              </a:rPr>
              <a:t>проповеди</a:t>
            </a:r>
            <a:endParaRPr sz="2400" dirty="0">
              <a:latin typeface="Arial Narrow" panose="020B0606020202030204" pitchFamily="34" charset="0"/>
            </a:endParaRPr>
          </a:p>
          <a:p>
            <a:r>
              <a:rPr sz="2400" dirty="0" err="1">
                <a:latin typeface="Arial Narrow" panose="020B0606020202030204" pitchFamily="34" charset="0"/>
              </a:rPr>
              <a:t>Лично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dirty="0" err="1">
                <a:latin typeface="Arial Narrow" panose="020B0606020202030204" pitchFamily="34" charset="0"/>
              </a:rPr>
              <a:t>предлагать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dirty="0" err="1">
                <a:latin typeface="Arial Narrow" panose="020B0606020202030204" pitchFamily="34" charset="0"/>
              </a:rPr>
              <a:t>наиболее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dirty="0" err="1">
                <a:latin typeface="Arial Narrow" panose="020B0606020202030204" pitchFamily="34" charset="0"/>
              </a:rPr>
              <a:t>адекватным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lang="ru-RU" sz="2400" dirty="0">
                <a:latin typeface="Arial Narrow" panose="020B0606020202030204" pitchFamily="34" charset="0"/>
              </a:rPr>
              <a:t> </a:t>
            </a:r>
          </a:p>
          <a:p>
            <a:r>
              <a:rPr lang="ru-RU" sz="2400" dirty="0">
                <a:latin typeface="Arial Narrow" panose="020B0606020202030204" pitchFamily="34" charset="0"/>
              </a:rPr>
              <a:t>«</a:t>
            </a:r>
            <a:r>
              <a:rPr lang="ru-RU" sz="2400">
                <a:latin typeface="Arial Narrow" panose="020B0606020202030204" pitchFamily="34" charset="0"/>
              </a:rPr>
              <a:t>Точка входа» </a:t>
            </a:r>
            <a:endParaRPr sz="2400" dirty="0">
              <a:latin typeface="Arial Narrow" panose="020B0606020202030204" pitchFamily="34" charset="0"/>
            </a:endParaRPr>
          </a:p>
          <a:p>
            <a:r>
              <a:rPr sz="24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Организовать</a:t>
            </a:r>
            <a:r>
              <a:rPr sz="24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4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обучающие</a:t>
            </a:r>
            <a:r>
              <a:rPr sz="24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4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курсы</a:t>
            </a:r>
            <a:r>
              <a:rPr sz="24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4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или</a:t>
            </a:r>
            <a:r>
              <a:rPr sz="24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4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тематические</a:t>
            </a:r>
            <a:r>
              <a:rPr sz="24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4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встречи</a:t>
            </a:r>
            <a:endParaRPr sz="2400" dirty="0">
              <a:solidFill>
                <a:srgbClr val="FF6600"/>
              </a:solidFill>
              <a:latin typeface="Arial Narrow" panose="020B0606020202030204" pitchFamily="34" charset="0"/>
            </a:endParaRPr>
          </a:p>
          <a:p>
            <a:pPr algn="ctr">
              <a:buNone/>
            </a:pPr>
            <a:endParaRPr sz="2400" dirty="0">
              <a:latin typeface="Arial Narrow" panose="020B0606020202030204" pitchFamily="34" charset="0"/>
            </a:endParaRPr>
          </a:p>
          <a:p>
            <a:pPr algn="ctr"/>
            <a:endParaRPr dirty="0">
              <a:latin typeface="Times New Roman" panose="02020603050405020304" pitchFamily="18" charset="0"/>
            </a:endParaRPr>
          </a:p>
          <a:p>
            <a:endParaRPr dirty="0">
              <a:latin typeface="Times New Roman" panose="02020603050405020304" pitchFamily="18" charset="0"/>
            </a:endParaRPr>
          </a:p>
        </p:txBody>
      </p:sp>
      <p:grpSp>
        <p:nvGrpSpPr>
          <p:cNvPr id="100356" name="Группа 100355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00357" name="Прямоугольник 100356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0358" name="Прямоугольник 100357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20</a:t>
              </a: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служение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21</a:t>
            </a:fld>
            <a:endParaRPr lang="ru-RU">
              <a:latin typeface="Arial" panose="020B0604020202020204" pitchFamily="34" charset="0"/>
            </a:endParaRPr>
          </a:p>
        </p:txBody>
      </p:sp>
      <p:sp>
        <p:nvSpPr>
          <p:cNvPr id="89092" name="Заголовок 8909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Обучение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добровольцев</a:t>
            </a:r>
            <a:endParaRPr sz="2800" dirty="0">
              <a:solidFill>
                <a:srgbClr val="FF6600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89096" name="Группа 89095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89097" name="Прямоугольник 89096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89098" name="Прямоугольник 89097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2</a:t>
              </a:r>
              <a:r>
                <a: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1</a:t>
              </a: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служение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89101" name="Группа 89100"/>
          <p:cNvGrpSpPr/>
          <p:nvPr/>
        </p:nvGrpSpPr>
        <p:grpSpPr>
          <a:xfrm>
            <a:off x="152400" y="1828800"/>
            <a:ext cx="2209800" cy="2590800"/>
            <a:chOff x="240" y="1152"/>
            <a:chExt cx="1392" cy="1632"/>
          </a:xfrm>
        </p:grpSpPr>
        <p:sp>
          <p:nvSpPr>
            <p:cNvPr id="89099" name="Прямоугольник 89098"/>
            <p:cNvSpPr/>
            <p:nvPr/>
          </p:nvSpPr>
          <p:spPr>
            <a:xfrm>
              <a:off x="288" y="1152"/>
              <a:ext cx="1296" cy="1632"/>
            </a:xfrm>
            <a:prstGeom prst="rect">
              <a:avLst/>
            </a:prstGeom>
            <a:solidFill>
              <a:srgbClr val="DDDDDD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89100" name="Прямоугольник 89099"/>
            <p:cNvSpPr/>
            <p:nvPr/>
          </p:nvSpPr>
          <p:spPr>
            <a:xfrm>
              <a:off x="240" y="1152"/>
              <a:ext cx="1392" cy="158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/>
              <a:r>
                <a:rPr sz="2000">
                  <a:solidFill>
                    <a:srgbClr val="FF6600"/>
                  </a:solidFill>
                  <a:latin typeface="Arial Narrow" panose="020B0606020202030204" pitchFamily="34" charset="0"/>
                </a:rPr>
                <a:t>Курсы</a:t>
              </a:r>
              <a:br>
                <a:rPr sz="2000">
                  <a:solidFill>
                    <a:srgbClr val="FF6600"/>
                  </a:solidFill>
                  <a:latin typeface="Arial Narrow" panose="020B0606020202030204" pitchFamily="34" charset="0"/>
                </a:rPr>
              </a:br>
              <a:r>
                <a:rPr sz="2000">
                  <a:solidFill>
                    <a:srgbClr val="FF6600"/>
                  </a:solidFill>
                  <a:latin typeface="Arial Narrow" panose="020B0606020202030204" pitchFamily="34" charset="0"/>
                </a:rPr>
                <a:t>Помощников больничных священников</a:t>
              </a:r>
              <a:br>
                <a:rPr sz="2000">
                  <a:solidFill>
                    <a:srgbClr val="FF6600"/>
                  </a:solidFill>
                  <a:latin typeface="Arial Narrow" panose="020B0606020202030204" pitchFamily="34" charset="0"/>
                </a:rPr>
              </a:br>
              <a:r>
                <a:rPr sz="2000" b="1">
                  <a:solidFill>
                    <a:schemeClr val="tx1"/>
                  </a:solidFill>
                  <a:latin typeface="Arial Narrow" panose="020B0606020202030204" pitchFamily="34" charset="0"/>
                </a:rPr>
                <a:t>200</a:t>
              </a:r>
              <a:r>
                <a:rPr sz="2000">
                  <a:solidFill>
                    <a:schemeClr val="tx1"/>
                  </a:solidFill>
                  <a:latin typeface="Arial Narrow" panose="020B0606020202030204" pitchFamily="34" charset="0"/>
                </a:rPr>
                <a:t> человек</a:t>
              </a:r>
              <a:br>
                <a:rPr sz="2000">
                  <a:solidFill>
                    <a:schemeClr val="tx1"/>
                  </a:solidFill>
                  <a:latin typeface="Arial Narrow" panose="020B0606020202030204" pitchFamily="34" charset="0"/>
                </a:rPr>
              </a:br>
              <a:r>
                <a:rPr sz="2000">
                  <a:solidFill>
                    <a:schemeClr val="tx1"/>
                  </a:solidFill>
                  <a:latin typeface="Arial Narrow" panose="020B0606020202030204" pitchFamily="34" charset="0"/>
                </a:rPr>
                <a:t>обучено</a:t>
              </a:r>
            </a:p>
          </p:txBody>
        </p:sp>
      </p:grpSp>
      <p:grpSp>
        <p:nvGrpSpPr>
          <p:cNvPr id="89102" name="Группа 89101"/>
          <p:cNvGrpSpPr/>
          <p:nvPr/>
        </p:nvGrpSpPr>
        <p:grpSpPr>
          <a:xfrm>
            <a:off x="2362200" y="1828800"/>
            <a:ext cx="2209800" cy="2590800"/>
            <a:chOff x="240" y="1152"/>
            <a:chExt cx="1392" cy="1632"/>
          </a:xfrm>
        </p:grpSpPr>
        <p:sp>
          <p:nvSpPr>
            <p:cNvPr id="89103" name="Прямоугольник 89102"/>
            <p:cNvSpPr/>
            <p:nvPr/>
          </p:nvSpPr>
          <p:spPr>
            <a:xfrm>
              <a:off x="288" y="1152"/>
              <a:ext cx="1296" cy="1632"/>
            </a:xfrm>
            <a:prstGeom prst="rect">
              <a:avLst/>
            </a:prstGeom>
            <a:solidFill>
              <a:srgbClr val="DDDDDD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89104" name="Прямоугольник 89103"/>
            <p:cNvSpPr/>
            <p:nvPr/>
          </p:nvSpPr>
          <p:spPr>
            <a:xfrm>
              <a:off x="240" y="1152"/>
              <a:ext cx="1392" cy="158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/>
              <a:r>
                <a:rPr sz="2000">
                  <a:solidFill>
                    <a:srgbClr val="FF6600"/>
                  </a:solidFill>
                  <a:latin typeface="Arial Narrow" panose="020B0606020202030204" pitchFamily="34" charset="0"/>
                </a:rPr>
                <a:t>Курсы</a:t>
              </a:r>
              <a:br>
                <a:rPr sz="2000">
                  <a:solidFill>
                    <a:srgbClr val="FF6600"/>
                  </a:solidFill>
                  <a:latin typeface="Arial Narrow" panose="020B0606020202030204" pitchFamily="34" charset="0"/>
                </a:rPr>
              </a:br>
              <a:r>
                <a:rPr sz="2000">
                  <a:solidFill>
                    <a:srgbClr val="FF6600"/>
                  </a:solidFill>
                  <a:latin typeface="Arial Narrow" panose="020B0606020202030204" pitchFamily="34" charset="0"/>
                </a:rPr>
                <a:t>добровольцев</a:t>
              </a:r>
              <a:br>
                <a:rPr sz="2000">
                  <a:solidFill>
                    <a:srgbClr val="FF6600"/>
                  </a:solidFill>
                  <a:latin typeface="Arial Narrow" panose="020B0606020202030204" pitchFamily="34" charset="0"/>
                </a:rPr>
              </a:br>
              <a:r>
                <a:rPr sz="2000">
                  <a:solidFill>
                    <a:srgbClr val="FF6600"/>
                  </a:solidFill>
                  <a:latin typeface="Arial Narrow" panose="020B0606020202030204" pitchFamily="34" charset="0"/>
                </a:rPr>
                <a:t>«красной зоны»</a:t>
              </a:r>
              <a:br>
                <a:rPr sz="2000">
                  <a:solidFill>
                    <a:srgbClr val="FF6600"/>
                  </a:solidFill>
                  <a:latin typeface="Arial Narrow" panose="020B0606020202030204" pitchFamily="34" charset="0"/>
                </a:rPr>
              </a:br>
              <a:r>
                <a:rPr sz="2000">
                  <a:solidFill>
                    <a:srgbClr val="FF6600"/>
                  </a:solidFill>
                  <a:latin typeface="Arial Narrow" panose="020B0606020202030204" pitchFamily="34" charset="0"/>
                </a:rPr>
                <a:t>(уход)</a:t>
              </a:r>
              <a:br>
                <a:rPr sz="2000">
                  <a:solidFill>
                    <a:srgbClr val="FF6600"/>
                  </a:solidFill>
                  <a:latin typeface="Arial Narrow" panose="020B0606020202030204" pitchFamily="34" charset="0"/>
                </a:rPr>
              </a:br>
              <a:r>
                <a:rPr sz="2000" b="1">
                  <a:solidFill>
                    <a:schemeClr val="tx1"/>
                  </a:solidFill>
                  <a:latin typeface="Arial Narrow" panose="020B0606020202030204" pitchFamily="34" charset="0"/>
                </a:rPr>
                <a:t>1800</a:t>
              </a:r>
              <a:r>
                <a:rPr sz="2000">
                  <a:solidFill>
                    <a:schemeClr val="tx1"/>
                  </a:solidFill>
                  <a:latin typeface="Arial Narrow" panose="020B0606020202030204" pitchFamily="34" charset="0"/>
                </a:rPr>
                <a:t> заявок </a:t>
              </a:r>
              <a:br>
                <a:rPr sz="2000">
                  <a:solidFill>
                    <a:schemeClr val="tx1"/>
                  </a:solidFill>
                  <a:latin typeface="Arial Narrow" panose="020B0606020202030204" pitchFamily="34" charset="0"/>
                </a:rPr>
              </a:br>
              <a:r>
                <a:rPr sz="2000">
                  <a:solidFill>
                    <a:schemeClr val="tx1"/>
                  </a:solidFill>
                  <a:latin typeface="Arial Narrow" panose="020B0606020202030204" pitchFamily="34" charset="0"/>
                </a:rPr>
                <a:t>(9 мес.)</a:t>
              </a:r>
              <a:br>
                <a:rPr sz="2000">
                  <a:solidFill>
                    <a:schemeClr val="tx1"/>
                  </a:solidFill>
                  <a:latin typeface="Arial Narrow" panose="020B0606020202030204" pitchFamily="34" charset="0"/>
                </a:rPr>
              </a:br>
              <a:r>
                <a:rPr sz="2000" b="1">
                  <a:solidFill>
                    <a:schemeClr val="tx1"/>
                  </a:solidFill>
                  <a:latin typeface="Arial Narrow" panose="020B0606020202030204" pitchFamily="34" charset="0"/>
                </a:rPr>
                <a:t>640</a:t>
              </a:r>
              <a:r>
                <a:rPr sz="2000">
                  <a:solidFill>
                    <a:schemeClr val="tx1"/>
                  </a:solidFill>
                  <a:latin typeface="Arial Narrow" panose="020B0606020202030204" pitchFamily="34" charset="0"/>
                </a:rPr>
                <a:t> человек</a:t>
              </a:r>
              <a:br>
                <a:rPr sz="2000">
                  <a:solidFill>
                    <a:schemeClr val="tx1"/>
                  </a:solidFill>
                  <a:latin typeface="Arial Narrow" panose="020B0606020202030204" pitchFamily="34" charset="0"/>
                </a:rPr>
              </a:br>
              <a:r>
                <a:rPr sz="2000">
                  <a:solidFill>
                    <a:schemeClr val="tx1"/>
                  </a:solidFill>
                  <a:latin typeface="Arial Narrow" panose="020B0606020202030204" pitchFamily="34" charset="0"/>
                </a:rPr>
                <a:t>обучено</a:t>
              </a:r>
            </a:p>
          </p:txBody>
        </p:sp>
      </p:grpSp>
      <p:grpSp>
        <p:nvGrpSpPr>
          <p:cNvPr id="89105" name="Группа 89104"/>
          <p:cNvGrpSpPr/>
          <p:nvPr/>
        </p:nvGrpSpPr>
        <p:grpSpPr>
          <a:xfrm>
            <a:off x="4572000" y="1828800"/>
            <a:ext cx="2209800" cy="2590800"/>
            <a:chOff x="240" y="1152"/>
            <a:chExt cx="1392" cy="1632"/>
          </a:xfrm>
        </p:grpSpPr>
        <p:sp>
          <p:nvSpPr>
            <p:cNvPr id="89106" name="Прямоугольник 89105"/>
            <p:cNvSpPr/>
            <p:nvPr/>
          </p:nvSpPr>
          <p:spPr>
            <a:xfrm>
              <a:off x="288" y="1152"/>
              <a:ext cx="1296" cy="1632"/>
            </a:xfrm>
            <a:prstGeom prst="rect">
              <a:avLst/>
            </a:prstGeom>
            <a:solidFill>
              <a:srgbClr val="DDDDDD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89107" name="Прямоугольник 89106"/>
            <p:cNvSpPr/>
            <p:nvPr/>
          </p:nvSpPr>
          <p:spPr>
            <a:xfrm>
              <a:off x="240" y="1152"/>
              <a:ext cx="1392" cy="158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/>
              <a:r>
                <a:rPr sz="2000">
                  <a:solidFill>
                    <a:srgbClr val="FF6600"/>
                  </a:solidFill>
                  <a:latin typeface="Arial Narrow" panose="020B0606020202030204" pitchFamily="34" charset="0"/>
                </a:rPr>
                <a:t>Госпитальные </a:t>
              </a:r>
              <a:br>
                <a:rPr sz="2000">
                  <a:solidFill>
                    <a:srgbClr val="FF6600"/>
                  </a:solidFill>
                  <a:latin typeface="Arial Narrow" panose="020B0606020202030204" pitchFamily="34" charset="0"/>
                </a:rPr>
              </a:br>
              <a:r>
                <a:rPr sz="2000">
                  <a:solidFill>
                    <a:srgbClr val="FF6600"/>
                  </a:solidFill>
                  <a:latin typeface="Arial Narrow" panose="020B0606020202030204" pitchFamily="34" charset="0"/>
                </a:rPr>
                <a:t>курсы (уход)</a:t>
              </a:r>
              <a:br>
                <a:rPr sz="2000">
                  <a:solidFill>
                    <a:srgbClr val="FF6600"/>
                  </a:solidFill>
                  <a:latin typeface="Arial Narrow" panose="020B0606020202030204" pitchFamily="34" charset="0"/>
                </a:rPr>
              </a:br>
              <a:r>
                <a:rPr lang="ru-RU" sz="2000" b="1">
                  <a:solidFill>
                    <a:schemeClr val="tx1"/>
                  </a:solidFill>
                  <a:latin typeface="Arial Narrow" panose="020B0606020202030204" pitchFamily="34" charset="0"/>
                </a:rPr>
                <a:t>2500</a:t>
              </a:r>
              <a:r>
                <a:rPr sz="2000">
                  <a:solidFill>
                    <a:schemeClr val="tx1"/>
                  </a:solidFill>
                  <a:latin typeface="Arial Narrow" panose="020B0606020202030204" pitchFamily="34" charset="0"/>
                </a:rPr>
                <a:t> заявок </a:t>
              </a:r>
              <a:br>
                <a:rPr sz="2000">
                  <a:solidFill>
                    <a:schemeClr val="tx1"/>
                  </a:solidFill>
                  <a:latin typeface="Arial Narrow" panose="020B0606020202030204" pitchFamily="34" charset="0"/>
                </a:rPr>
              </a:br>
              <a:r>
                <a:rPr lang="ru-RU" sz="2000" b="1">
                  <a:solidFill>
                    <a:schemeClr val="tx1"/>
                  </a:solidFill>
                  <a:latin typeface="Arial Narrow" panose="020B0606020202030204" pitchFamily="34" charset="0"/>
                </a:rPr>
                <a:t>7</a:t>
              </a:r>
              <a:r>
                <a:rPr sz="2000" b="1">
                  <a:solidFill>
                    <a:schemeClr val="tx1"/>
                  </a:solidFill>
                  <a:latin typeface="Arial Narrow" panose="020B0606020202030204" pitchFamily="34" charset="0"/>
                </a:rPr>
                <a:t>50</a:t>
              </a:r>
              <a:r>
                <a:rPr sz="2000">
                  <a:solidFill>
                    <a:schemeClr val="tx1"/>
                  </a:solidFill>
                  <a:latin typeface="Arial Narrow" panose="020B0606020202030204" pitchFamily="34" charset="0"/>
                </a:rPr>
                <a:t> человек</a:t>
              </a:r>
              <a:br>
                <a:rPr sz="2000">
                  <a:solidFill>
                    <a:schemeClr val="tx1"/>
                  </a:solidFill>
                  <a:latin typeface="Arial Narrow" panose="020B0606020202030204" pitchFamily="34" charset="0"/>
                </a:rPr>
              </a:br>
              <a:r>
                <a:rPr sz="2000">
                  <a:solidFill>
                    <a:schemeClr val="tx1"/>
                  </a:solidFill>
                  <a:latin typeface="Arial Narrow" panose="020B0606020202030204" pitchFamily="34" charset="0"/>
                </a:rPr>
                <a:t>обучено</a:t>
              </a:r>
              <a:br>
                <a:rPr sz="2000">
                  <a:solidFill>
                    <a:schemeClr val="tx1"/>
                  </a:solidFill>
                  <a:latin typeface="Arial Narrow" panose="020B0606020202030204" pitchFamily="34" charset="0"/>
                </a:rPr>
              </a:br>
              <a:r>
                <a:rPr sz="2000">
                  <a:solidFill>
                    <a:schemeClr val="tx1"/>
                  </a:solidFill>
                  <a:latin typeface="Arial Narrow" panose="020B0606020202030204" pitchFamily="34" charset="0"/>
                </a:rPr>
                <a:t>с выдачей свидетельств</a:t>
              </a:r>
            </a:p>
          </p:txBody>
        </p:sp>
      </p:grpSp>
      <p:grpSp>
        <p:nvGrpSpPr>
          <p:cNvPr id="89108" name="Группа 89107"/>
          <p:cNvGrpSpPr/>
          <p:nvPr/>
        </p:nvGrpSpPr>
        <p:grpSpPr>
          <a:xfrm>
            <a:off x="6781800" y="1828800"/>
            <a:ext cx="2209800" cy="2590800"/>
            <a:chOff x="240" y="1152"/>
            <a:chExt cx="1392" cy="1632"/>
          </a:xfrm>
        </p:grpSpPr>
        <p:sp>
          <p:nvSpPr>
            <p:cNvPr id="89109" name="Прямоугольник 89108"/>
            <p:cNvSpPr/>
            <p:nvPr/>
          </p:nvSpPr>
          <p:spPr>
            <a:xfrm>
              <a:off x="288" y="1152"/>
              <a:ext cx="1296" cy="1632"/>
            </a:xfrm>
            <a:prstGeom prst="rect">
              <a:avLst/>
            </a:prstGeom>
            <a:solidFill>
              <a:srgbClr val="DDDDDD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89110" name="Прямоугольник 89109"/>
            <p:cNvSpPr/>
            <p:nvPr/>
          </p:nvSpPr>
          <p:spPr>
            <a:xfrm>
              <a:off x="240" y="1152"/>
              <a:ext cx="1392" cy="158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/>
              <a:r>
                <a:rPr sz="2000" b="1" dirty="0">
                  <a:solidFill>
                    <a:srgbClr val="FF6600"/>
                  </a:solidFill>
                  <a:latin typeface="Arial Narrow" panose="020B0606020202030204" pitchFamily="34" charset="0"/>
                </a:rPr>
                <a:t>ЛДНР</a:t>
              </a:r>
              <a:br>
                <a:rPr sz="2000" b="1" dirty="0">
                  <a:solidFill>
                    <a:srgbClr val="FF6600"/>
                  </a:solidFill>
                  <a:latin typeface="Arial Narrow" panose="020B0606020202030204" pitchFamily="34" charset="0"/>
                </a:rPr>
              </a:br>
              <a:r>
                <a:rPr sz="2000" b="1" dirty="0" err="1">
                  <a:solidFill>
                    <a:schemeClr val="tx1"/>
                  </a:solidFill>
                  <a:latin typeface="Arial Narrow" panose="020B0606020202030204" pitchFamily="34" charset="0"/>
                </a:rPr>
                <a:t>Мариуполь</a:t>
              </a:r>
              <a:r>
                <a:rPr sz="20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/ </a:t>
              </a:r>
              <a:r>
                <a:rPr sz="2000" b="1" dirty="0" err="1">
                  <a:solidFill>
                    <a:schemeClr val="tx1"/>
                  </a:solidFill>
                  <a:latin typeface="Arial Narrow" panose="020B0606020202030204" pitchFamily="34" charset="0"/>
                </a:rPr>
                <a:t>Новоазовск</a:t>
              </a:r>
              <a:br>
                <a:rPr sz="20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</a:br>
              <a:r>
                <a:rPr sz="2000" dirty="0" err="1">
                  <a:solidFill>
                    <a:schemeClr val="tx1"/>
                  </a:solidFill>
                  <a:latin typeface="Arial Narrow" panose="020B0606020202030204" pitchFamily="34" charset="0"/>
                </a:rPr>
                <a:t>Более</a:t>
              </a:r>
              <a:r>
                <a:rPr sz="20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 </a:t>
              </a:r>
              <a:r>
                <a:rPr lang="ru-RU" sz="20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3</a:t>
              </a:r>
              <a:r>
                <a:rPr sz="20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00 </a:t>
              </a:r>
              <a:r>
                <a:rPr sz="2000" dirty="0" err="1">
                  <a:solidFill>
                    <a:schemeClr val="tx1"/>
                  </a:solidFill>
                  <a:latin typeface="Arial Narrow" panose="020B0606020202030204" pitchFamily="34" charset="0"/>
                </a:rPr>
                <a:t>человек</a:t>
              </a:r>
              <a:r>
                <a:rPr sz="20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 </a:t>
              </a:r>
              <a:r>
                <a:rPr sz="2000" dirty="0" err="1">
                  <a:solidFill>
                    <a:schemeClr val="tx1"/>
                  </a:solidFill>
                  <a:latin typeface="Arial Narrow" panose="020B0606020202030204" pitchFamily="34" charset="0"/>
                </a:rPr>
                <a:t>съездило</a:t>
              </a:r>
              <a:r>
                <a:rPr sz="20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 с 10 </a:t>
              </a:r>
              <a:r>
                <a:rPr sz="2000" dirty="0" err="1">
                  <a:solidFill>
                    <a:schemeClr val="tx1"/>
                  </a:solidFill>
                  <a:latin typeface="Arial Narrow" panose="020B0606020202030204" pitchFamily="34" charset="0"/>
                </a:rPr>
                <a:t>апреля</a:t>
              </a:r>
              <a:r>
                <a:rPr lang="ru-RU" sz="2000" dirty="0" err="1">
                  <a:solidFill>
                    <a:schemeClr val="tx1"/>
                  </a:solidFill>
                  <a:latin typeface="Arial Narrow" panose="020B0606020202030204" pitchFamily="34" charset="0"/>
                </a:rPr>
                <a:t> 2022 г.</a:t>
              </a:r>
            </a:p>
          </p:txBody>
        </p:sp>
      </p:grpSp>
      <p:sp>
        <p:nvSpPr>
          <p:cNvPr id="89111" name="Прямое соединение 89110"/>
          <p:cNvSpPr/>
          <p:nvPr/>
        </p:nvSpPr>
        <p:spPr>
          <a:xfrm>
            <a:off x="2286000" y="3048000"/>
            <a:ext cx="152400" cy="0"/>
          </a:xfrm>
          <a:prstGeom prst="line">
            <a:avLst/>
          </a:prstGeom>
          <a:ln w="9525" cap="flat" cmpd="sng">
            <a:solidFill>
              <a:srgbClr val="FF66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9112" name="Прямое соединение 89111"/>
          <p:cNvSpPr/>
          <p:nvPr/>
        </p:nvSpPr>
        <p:spPr>
          <a:xfrm>
            <a:off x="4495800" y="3048000"/>
            <a:ext cx="152400" cy="0"/>
          </a:xfrm>
          <a:prstGeom prst="line">
            <a:avLst/>
          </a:prstGeom>
          <a:ln w="9525" cap="flat" cmpd="sng">
            <a:solidFill>
              <a:srgbClr val="FF66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9113" name="Прямое соединение 89112"/>
          <p:cNvSpPr/>
          <p:nvPr/>
        </p:nvSpPr>
        <p:spPr>
          <a:xfrm>
            <a:off x="6705600" y="3048000"/>
            <a:ext cx="152400" cy="0"/>
          </a:xfrm>
          <a:prstGeom prst="line">
            <a:avLst/>
          </a:prstGeom>
          <a:ln w="9525" cap="flat" cmpd="sng">
            <a:solidFill>
              <a:srgbClr val="FF6600"/>
            </a:solidFill>
            <a:prstDash val="solid"/>
            <a:headEnd type="none" w="med" len="med"/>
            <a:tailEnd type="triangle" w="med" len="med"/>
          </a:ln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22</a:t>
            </a:fld>
            <a:endParaRPr lang="ru-RU">
              <a:latin typeface="Arial" panose="020B0604020202020204" pitchFamily="34" charset="0"/>
            </a:endParaRPr>
          </a:p>
        </p:txBody>
      </p:sp>
      <p:grpSp>
        <p:nvGrpSpPr>
          <p:cNvPr id="119812" name="Группа 119811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19813" name="Прямоугольник 119812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19814" name="Прямоугольник 119813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2</a:t>
              </a:r>
              <a:r>
                <a: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2</a:t>
              </a: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служение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  <p:pic>
        <p:nvPicPr>
          <p:cNvPr id="119815" name="Изображение 119814" descr="2022-09-27 21-46-40 Скриншот экрана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600"/>
            <a:ext cx="9144000" cy="58737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23</a:t>
            </a:fld>
            <a:endParaRPr lang="ru-RU">
              <a:latin typeface="Arial" panose="020B0604020202020204" pitchFamily="34" charset="0"/>
            </a:endParaRPr>
          </a:p>
        </p:txBody>
      </p:sp>
      <p:sp>
        <p:nvSpPr>
          <p:cNvPr id="120834" name="Заголовок 120833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ru-RU" sz="2800" dirty="0">
                <a:solidFill>
                  <a:srgbClr val="FF6600"/>
                </a:solidFill>
                <a:latin typeface="Arial Narrow" panose="020B0606020202030204" pitchFamily="34" charset="0"/>
              </a:rPr>
              <a:t>Ц</a:t>
            </a:r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ифры</a:t>
            </a:r>
            <a:endParaRPr sz="2800" dirty="0">
              <a:solidFill>
                <a:srgbClr val="FF6600"/>
              </a:solidFill>
              <a:latin typeface="Arial Narrow" panose="020B0606020202030204" pitchFamily="34" charset="0"/>
            </a:endParaRPr>
          </a:p>
        </p:txBody>
      </p:sp>
      <p:sp>
        <p:nvSpPr>
          <p:cNvPr id="120835" name="Замещающий текст 120834"/>
          <p:cNvSpPr>
            <a:spLocks noGrp="1"/>
          </p:cNvSpPr>
          <p:nvPr>
            <p:ph type="body" idx="1"/>
          </p:nvPr>
        </p:nvSpPr>
        <p:spPr>
          <a:xfrm>
            <a:off x="457200" y="2286000"/>
            <a:ext cx="8229600" cy="3048000"/>
          </a:xfrm>
        </p:spPr>
        <p:txBody>
          <a:bodyPr/>
          <a:lstStyle/>
          <a:p>
            <a:r>
              <a:rPr sz="2400" dirty="0" err="1">
                <a:latin typeface="Arial Narrow" panose="020B0606020202030204" pitchFamily="34" charset="0"/>
              </a:rPr>
              <a:t>Около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b="1" dirty="0">
                <a:solidFill>
                  <a:srgbClr val="FF6600"/>
                </a:solidFill>
                <a:latin typeface="Arial Narrow" panose="020B0606020202030204" pitchFamily="34" charset="0"/>
              </a:rPr>
              <a:t>0,01 %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dirty="0" err="1">
                <a:latin typeface="Arial Narrow" panose="020B0606020202030204" pitchFamily="34" charset="0"/>
              </a:rPr>
              <a:t>населения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dirty="0" err="1">
                <a:latin typeface="Arial Narrow" panose="020B0606020202030204" pitchFamily="34" charset="0"/>
              </a:rPr>
              <a:t>города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dirty="0" err="1">
                <a:latin typeface="Arial Narrow" panose="020B0606020202030204" pitchFamily="34" charset="0"/>
              </a:rPr>
              <a:t>готовы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dirty="0" err="1">
                <a:latin typeface="Arial Narrow" panose="020B0606020202030204" pitchFamily="34" charset="0"/>
              </a:rPr>
              <a:t>стать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dirty="0" err="1">
                <a:latin typeface="Arial Narrow" panose="020B0606020202030204" pitchFamily="34" charset="0"/>
              </a:rPr>
              <a:t>добровольцами</a:t>
            </a:r>
            <a:r>
              <a:rPr lang="ru-RU" sz="2400" dirty="0">
                <a:latin typeface="Arial Narrow" panose="020B0606020202030204" pitchFamily="34" charset="0"/>
              </a:rPr>
              <a:t> в больнице</a:t>
            </a:r>
            <a:endParaRPr sz="2400" dirty="0">
              <a:latin typeface="Arial Narrow" panose="020B0606020202030204" pitchFamily="34" charset="0"/>
            </a:endParaRPr>
          </a:p>
          <a:p>
            <a:r>
              <a:rPr sz="2400" dirty="0" err="1">
                <a:latin typeface="Arial Narrow" panose="020B0606020202030204" pitchFamily="34" charset="0"/>
              </a:rPr>
              <a:t>Основная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dirty="0" err="1">
                <a:latin typeface="Arial Narrow" panose="020B0606020202030204" pitchFamily="34" charset="0"/>
              </a:rPr>
              <a:t>возрастная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dirty="0" err="1">
                <a:latin typeface="Arial Narrow" panose="020B0606020202030204" pitchFamily="34" charset="0"/>
              </a:rPr>
              <a:t>группа</a:t>
            </a:r>
            <a:r>
              <a:rPr sz="2400" dirty="0">
                <a:latin typeface="Arial Narrow" panose="020B0606020202030204" pitchFamily="34" charset="0"/>
              </a:rPr>
              <a:t>: </a:t>
            </a:r>
            <a:r>
              <a:rPr sz="2400" b="1" dirty="0">
                <a:solidFill>
                  <a:srgbClr val="FF6600"/>
                </a:solidFill>
                <a:latin typeface="Arial Narrow" panose="020B0606020202030204" pitchFamily="34" charset="0"/>
              </a:rPr>
              <a:t>35-60 </a:t>
            </a:r>
            <a:r>
              <a:rPr sz="2400" b="1" dirty="0" err="1">
                <a:solidFill>
                  <a:srgbClr val="FF6600"/>
                </a:solidFill>
                <a:latin typeface="Arial Narrow" panose="020B0606020202030204" pitchFamily="34" charset="0"/>
              </a:rPr>
              <a:t>лет</a:t>
            </a:r>
            <a:endParaRPr sz="2400" b="1" dirty="0">
              <a:solidFill>
                <a:srgbClr val="FF6600"/>
              </a:solidFill>
              <a:latin typeface="Arial Narrow" panose="020B0606020202030204" pitchFamily="34" charset="0"/>
            </a:endParaRPr>
          </a:p>
          <a:p>
            <a:r>
              <a:rPr sz="2400" dirty="0">
                <a:latin typeface="Arial Narrow" panose="020B0606020202030204" pitchFamily="34" charset="0"/>
              </a:rPr>
              <a:t>В </a:t>
            </a:r>
            <a:r>
              <a:rPr sz="2400" dirty="0" err="1">
                <a:latin typeface="Arial Narrow" panose="020B0606020202030204" pitchFamily="34" charset="0"/>
              </a:rPr>
              <a:t>среднем</a:t>
            </a:r>
            <a:r>
              <a:rPr sz="2400" dirty="0">
                <a:latin typeface="Arial Narrow" panose="020B0606020202030204" pitchFamily="34" charset="0"/>
              </a:rPr>
              <a:t>, </a:t>
            </a:r>
            <a:r>
              <a:rPr sz="2400" b="1" dirty="0">
                <a:solidFill>
                  <a:srgbClr val="FF6600"/>
                </a:solidFill>
                <a:latin typeface="Arial Narrow" panose="020B0606020202030204" pitchFamily="34" charset="0"/>
              </a:rPr>
              <a:t>30%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dirty="0" err="1">
                <a:latin typeface="Arial Narrow" panose="020B0606020202030204" pitchFamily="34" charset="0"/>
              </a:rPr>
              <a:t>от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dirty="0" err="1">
                <a:latin typeface="Arial Narrow" panose="020B0606020202030204" pitchFamily="34" charset="0"/>
              </a:rPr>
              <a:t>общего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dirty="0" err="1">
                <a:latin typeface="Arial Narrow" panose="020B0606020202030204" pitchFamily="34" charset="0"/>
              </a:rPr>
              <a:t>количества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dirty="0" err="1">
                <a:latin typeface="Arial Narrow" panose="020B0606020202030204" pitchFamily="34" charset="0"/>
              </a:rPr>
              <a:t>добровольцев</a:t>
            </a:r>
            <a:r>
              <a:rPr sz="2400" dirty="0">
                <a:latin typeface="Arial Narrow" panose="020B0606020202030204" pitchFamily="34" charset="0"/>
              </a:rPr>
              <a:t> (</a:t>
            </a:r>
            <a:r>
              <a:rPr sz="2400" dirty="0" err="1">
                <a:latin typeface="Arial Narrow" panose="020B0606020202030204" pitchFamily="34" charset="0"/>
              </a:rPr>
              <a:t>сестер</a:t>
            </a:r>
            <a:r>
              <a:rPr sz="2400" dirty="0">
                <a:latin typeface="Arial Narrow" panose="020B0606020202030204" pitchFamily="34" charset="0"/>
              </a:rPr>
              <a:t>) </a:t>
            </a:r>
            <a:r>
              <a:rPr sz="2400" dirty="0" err="1">
                <a:latin typeface="Arial Narrow" panose="020B0606020202030204" pitchFamily="34" charset="0"/>
              </a:rPr>
              <a:t>находятся</a:t>
            </a:r>
            <a:r>
              <a:rPr sz="2400" dirty="0">
                <a:latin typeface="Arial Narrow" panose="020B0606020202030204" pitchFamily="34" charset="0"/>
              </a:rPr>
              <a:t> в </a:t>
            </a:r>
            <a:r>
              <a:rPr sz="2400" dirty="0" err="1">
                <a:latin typeface="Arial Narrow" panose="020B0606020202030204" pitchFamily="34" charset="0"/>
              </a:rPr>
              <a:t>активе</a:t>
            </a:r>
            <a:r>
              <a:rPr lang="ru-RU" sz="2400" dirty="0">
                <a:latin typeface="Arial Narrow" panose="020B0606020202030204" pitchFamily="34" charset="0"/>
              </a:rPr>
              <a:t> (такое же количество остается по завершении курсов на служении)</a:t>
            </a:r>
            <a:endParaRPr sz="2400" dirty="0">
              <a:latin typeface="Arial Narrow" panose="020B0606020202030204" pitchFamily="34" charset="0"/>
            </a:endParaRPr>
          </a:p>
          <a:p>
            <a:pPr>
              <a:buNone/>
            </a:pPr>
            <a:endParaRPr sz="2400" dirty="0">
              <a:latin typeface="Arial Narrow" panose="020B0606020202030204" pitchFamily="34" charset="0"/>
            </a:endParaRPr>
          </a:p>
        </p:txBody>
      </p:sp>
      <p:grpSp>
        <p:nvGrpSpPr>
          <p:cNvPr id="120837" name="Группа 120836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20838" name="Прямоугольник 120837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20839" name="Прямоугольник 120838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2</a:t>
              </a:r>
              <a:r>
                <a: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3</a:t>
              </a: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служение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24</a:t>
            </a:fld>
            <a:endParaRPr lang="ru-RU">
              <a:latin typeface="Arial" panose="020B0604020202020204" pitchFamily="34" charset="0"/>
            </a:endParaRPr>
          </a:p>
        </p:txBody>
      </p:sp>
      <p:sp>
        <p:nvSpPr>
          <p:cNvPr id="106498" name="Заголовок 106497"/>
          <p:cNvSpPr>
            <a:spLocks noGrp="1"/>
          </p:cNvSpPr>
          <p:nvPr>
            <p:ph type="title"/>
          </p:nvPr>
        </p:nvSpPr>
        <p:spPr>
          <a:xfrm>
            <a:off x="629841" y="76200"/>
            <a:ext cx="7886700" cy="1325563"/>
          </a:xfrm>
        </p:spPr>
        <p:txBody>
          <a:bodyPr anchor="ctr" anchorCtr="0"/>
          <a:lstStyle/>
          <a:p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Молебны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 в </a:t>
            </a:r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отделениях</a:t>
            </a:r>
            <a:endParaRPr sz="2800" dirty="0">
              <a:solidFill>
                <a:srgbClr val="FF6600"/>
              </a:solidFill>
              <a:latin typeface="Arial Narrow" panose="020B0606020202030204" pitchFamily="34" charset="0"/>
            </a:endParaRPr>
          </a:p>
        </p:txBody>
      </p:sp>
      <p:sp>
        <p:nvSpPr>
          <p:cNvPr id="106499" name="Замещающий текст 10649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dirty="0">
              <a:latin typeface="Times New Roman" panose="02020603050405020304" pitchFamily="18" charset="0"/>
            </a:endParaRPr>
          </a:p>
          <a:p>
            <a:pPr algn="ctr"/>
            <a:endParaRPr dirty="0">
              <a:latin typeface="Times New Roman" panose="02020603050405020304" pitchFamily="18" charset="0"/>
            </a:endParaRPr>
          </a:p>
        </p:txBody>
      </p:sp>
      <p:grpSp>
        <p:nvGrpSpPr>
          <p:cNvPr id="106501" name="Группа 106500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06502" name="Прямоугольник 106501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6503" name="Прямоугольник 106502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24</a:t>
              </a: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служение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4" name="Заголовок 106497"/>
          <p:cNvSpPr>
            <a:spLocks noGrp="1"/>
          </p:cNvSpPr>
          <p:nvPr/>
        </p:nvSpPr>
        <p:spPr>
          <a:xfrm>
            <a:off x="990600" y="1266190"/>
            <a:ext cx="6077585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Обход отделения </a:t>
            </a:r>
            <a:r>
              <a:rPr lang="ru-RU" sz="2000" dirty="0" err="1">
                <a:solidFill>
                  <a:schemeClr val="tx1"/>
                </a:solidFill>
                <a:latin typeface="Arial Narrow" panose="020B0606020202030204" pitchFamily="34" charset="0"/>
              </a:rPr>
              <a:t>требной</a:t>
            </a:r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 сестрой (инструкции)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Молебен в холле или рекреации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Проповедь (призыв к покаянию)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Исповедь</a:t>
            </a:r>
          </a:p>
        </p:txBody>
      </p:sp>
      <p:pic>
        <p:nvPicPr>
          <p:cNvPr id="67586" name="Объект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0060" y="2783840"/>
            <a:ext cx="4018280" cy="30137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9634" name="Объект 3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11370" y="2786380"/>
            <a:ext cx="4017645" cy="30130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25</a:t>
            </a:fld>
            <a:endParaRPr lang="ru-RU">
              <a:latin typeface="Arial" panose="020B0604020202020204" pitchFamily="34" charset="0"/>
            </a:endParaRPr>
          </a:p>
        </p:txBody>
      </p:sp>
      <p:sp>
        <p:nvSpPr>
          <p:cNvPr id="65538" name="Заголовок 65537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 anchor="ctr" anchorCtr="0"/>
          <a:lstStyle/>
          <a:p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Зачем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это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нужно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65539" name="Замещающий текст 65538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8229600" cy="5029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sz="1800" dirty="0" err="1">
                <a:latin typeface="Arial Narrow" panose="020B0606020202030204" pitchFamily="34" charset="0"/>
              </a:rPr>
              <a:t>Для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многих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опыт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участия</a:t>
            </a:r>
            <a:r>
              <a:rPr sz="1800" dirty="0">
                <a:latin typeface="Arial Narrow" panose="020B0606020202030204" pitchFamily="34" charset="0"/>
              </a:rPr>
              <a:t> в </a:t>
            </a:r>
            <a:r>
              <a:rPr sz="1800" dirty="0" err="1">
                <a:latin typeface="Arial Narrow" panose="020B0606020202030204" pitchFamily="34" charset="0"/>
              </a:rPr>
              <a:t>таком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молебне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становится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первым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шагом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на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пути</a:t>
            </a:r>
            <a:r>
              <a:rPr sz="1800" dirty="0">
                <a:latin typeface="Arial Narrow" panose="020B0606020202030204" pitchFamily="34" charset="0"/>
              </a:rPr>
              <a:t> к </a:t>
            </a:r>
            <a:r>
              <a:rPr sz="1800" dirty="0" err="1">
                <a:latin typeface="Arial Narrow" panose="020B0606020202030204" pitchFamily="34" charset="0"/>
              </a:rPr>
              <a:t>Богу</a:t>
            </a:r>
            <a:r>
              <a:rPr sz="1800" dirty="0">
                <a:latin typeface="Arial Narrow" panose="020B0606020202030204" pitchFamily="34" charset="0"/>
              </a:rPr>
              <a:t>, </a:t>
            </a:r>
            <a:r>
              <a:rPr sz="1800" dirty="0" err="1">
                <a:latin typeface="Arial Narrow" panose="020B0606020202030204" pitchFamily="34" charset="0"/>
              </a:rPr>
              <a:t>примирения</a:t>
            </a:r>
            <a:r>
              <a:rPr sz="1800" dirty="0">
                <a:latin typeface="Arial Narrow" panose="020B0606020202030204" pitchFamily="34" charset="0"/>
              </a:rPr>
              <a:t> с </a:t>
            </a:r>
            <a:r>
              <a:rPr sz="1800" dirty="0" err="1">
                <a:latin typeface="Arial Narrow" panose="020B0606020202030204" pitchFamily="34" charset="0"/>
              </a:rPr>
              <a:t>Ним</a:t>
            </a:r>
            <a:r>
              <a:rPr sz="1800" dirty="0">
                <a:latin typeface="Arial Narrow" panose="020B0606020202030204" pitchFamily="34" charset="0"/>
              </a:rPr>
              <a:t>. </a:t>
            </a:r>
            <a:r>
              <a:rPr sz="1800" dirty="0" err="1">
                <a:latin typeface="Arial Narrow" panose="020B0606020202030204" pitchFamily="34" charset="0"/>
              </a:rPr>
              <a:t>Очень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помогает</a:t>
            </a:r>
            <a:r>
              <a:rPr sz="1800" dirty="0">
                <a:latin typeface="Arial Narrow" panose="020B0606020202030204" pitchFamily="34" charset="0"/>
              </a:rPr>
              <a:t> в </a:t>
            </a:r>
            <a:r>
              <a:rPr sz="1800" dirty="0" err="1">
                <a:latin typeface="Arial Narrow" panose="020B0606020202030204" pitchFamily="34" charset="0"/>
              </a:rPr>
              <a:t>этом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проповедь</a:t>
            </a:r>
            <a:r>
              <a:rPr sz="1800" dirty="0">
                <a:latin typeface="Arial Narrow" panose="020B0606020202030204" pitchFamily="34" charset="0"/>
              </a:rPr>
              <a:t> и </a:t>
            </a:r>
            <a:r>
              <a:rPr sz="1800" dirty="0" err="1">
                <a:latin typeface="Arial Narrow" panose="020B0606020202030204" pitchFamily="34" charset="0"/>
              </a:rPr>
              <a:t>исповедь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после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молебна</a:t>
            </a:r>
            <a:r>
              <a:rPr sz="1800" dirty="0">
                <a:latin typeface="Arial Narrow" panose="020B0606020202030204" pitchFamily="34" charset="0"/>
              </a:rPr>
              <a:t>. </a:t>
            </a:r>
            <a:r>
              <a:rPr sz="1800" dirty="0" err="1">
                <a:latin typeface="Arial Narrow" panose="020B0606020202030204" pitchFamily="34" charset="0"/>
              </a:rPr>
              <a:t>Почти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половина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приступающих</a:t>
            </a:r>
            <a:r>
              <a:rPr sz="1800" dirty="0">
                <a:latin typeface="Arial Narrow" panose="020B0606020202030204" pitchFamily="34" charset="0"/>
              </a:rPr>
              <a:t> к </a:t>
            </a:r>
            <a:r>
              <a:rPr sz="1800" dirty="0" err="1">
                <a:latin typeface="Arial Narrow" panose="020B0606020202030204" pitchFamily="34" charset="0"/>
              </a:rPr>
              <a:t>этому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таинству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исповедуется</a:t>
            </a:r>
            <a:r>
              <a:rPr sz="1800" dirty="0">
                <a:latin typeface="Arial Narrow" panose="020B0606020202030204" pitchFamily="34" charset="0"/>
              </a:rPr>
              <a:t> в </a:t>
            </a:r>
            <a:r>
              <a:rPr sz="1800" dirty="0" err="1">
                <a:latin typeface="Arial Narrow" panose="020B0606020202030204" pitchFamily="34" charset="0"/>
              </a:rPr>
              <a:t>больнице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впервые</a:t>
            </a:r>
            <a:r>
              <a:rPr sz="1800" dirty="0">
                <a:latin typeface="Arial Narrow" panose="020B0606020202030204" pitchFamily="34" charset="0"/>
              </a:rPr>
              <a:t> в </a:t>
            </a:r>
            <a:r>
              <a:rPr sz="1800" dirty="0" err="1">
                <a:latin typeface="Arial Narrow" panose="020B0606020202030204" pitchFamily="34" charset="0"/>
              </a:rPr>
              <a:t>жизни</a:t>
            </a:r>
            <a:endParaRPr sz="1800" dirty="0">
              <a:latin typeface="Arial Narrow" panose="020B0606020202030204" pitchFamily="34" charset="0"/>
            </a:endParaRPr>
          </a:p>
          <a:p>
            <a:pPr>
              <a:lnSpc>
                <a:spcPct val="80000"/>
              </a:lnSpc>
            </a:pPr>
            <a:endParaRPr sz="1800" dirty="0">
              <a:latin typeface="Arial Narrow" panose="020B0606020202030204" pitchFamily="34" charset="0"/>
            </a:endParaRPr>
          </a:p>
          <a:p>
            <a:pPr>
              <a:lnSpc>
                <a:spcPct val="80000"/>
              </a:lnSpc>
            </a:pPr>
            <a:r>
              <a:rPr sz="1800" dirty="0" err="1">
                <a:latin typeface="Arial Narrow" panose="020B0606020202030204" pitchFamily="34" charset="0"/>
              </a:rPr>
              <a:t>Молебен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как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наиболее</a:t>
            </a:r>
            <a:r>
              <a:rPr sz="1800" dirty="0">
                <a:latin typeface="Arial Narrow" panose="020B0606020202030204" pitchFamily="34" charset="0"/>
              </a:rPr>
              <a:t> "</a:t>
            </a:r>
            <a:r>
              <a:rPr sz="1800" dirty="0" err="1">
                <a:latin typeface="Arial Narrow" panose="020B0606020202030204" pitchFamily="34" charset="0"/>
              </a:rPr>
              <a:t>свободная</a:t>
            </a:r>
            <a:r>
              <a:rPr sz="1800" dirty="0">
                <a:latin typeface="Arial Narrow" panose="020B0606020202030204" pitchFamily="34" charset="0"/>
              </a:rPr>
              <a:t>" </a:t>
            </a:r>
            <a:r>
              <a:rPr sz="1800" dirty="0" err="1">
                <a:latin typeface="Arial Narrow" panose="020B0606020202030204" pitchFamily="34" charset="0"/>
              </a:rPr>
              <a:t>форма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богослужения</a:t>
            </a:r>
            <a:r>
              <a:rPr sz="1800" dirty="0">
                <a:latin typeface="Arial Narrow" panose="020B0606020202030204" pitchFamily="34" charset="0"/>
              </a:rPr>
              <a:t>, </a:t>
            </a:r>
            <a:r>
              <a:rPr sz="1800" dirty="0" err="1">
                <a:latin typeface="Arial Narrow" panose="020B0606020202030204" pitchFamily="34" charset="0"/>
              </a:rPr>
              <a:t>которая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понятна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даже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нецерковным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людям</a:t>
            </a:r>
            <a:r>
              <a:rPr sz="1800" dirty="0">
                <a:latin typeface="Arial Narrow" panose="020B0606020202030204" pitchFamily="34" charset="0"/>
              </a:rPr>
              <a:t>, </a:t>
            </a:r>
            <a:r>
              <a:rPr sz="1800" dirty="0" err="1">
                <a:latin typeface="Arial Narrow" panose="020B0606020202030204" pitchFamily="34" charset="0"/>
              </a:rPr>
              <a:t>идет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навстречу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конкретным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нуждам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больных</a:t>
            </a:r>
            <a:r>
              <a:rPr sz="1800" dirty="0">
                <a:latin typeface="Arial Narrow" panose="020B0606020202030204" pitchFamily="34" charset="0"/>
              </a:rPr>
              <a:t>, и </a:t>
            </a:r>
            <a:r>
              <a:rPr sz="1800" dirty="0" err="1">
                <a:latin typeface="Arial Narrow" panose="020B0606020202030204" pitchFamily="34" charset="0"/>
              </a:rPr>
              <a:t>тем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самым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легко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может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стать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первой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ступенькой</a:t>
            </a:r>
            <a:r>
              <a:rPr sz="1800" dirty="0">
                <a:latin typeface="Arial Narrow" panose="020B0606020202030204" pitchFamily="34" charset="0"/>
              </a:rPr>
              <a:t> к </a:t>
            </a:r>
            <a:r>
              <a:rPr sz="1800" dirty="0" err="1">
                <a:latin typeface="Arial Narrow" panose="020B0606020202030204" pitchFamily="34" charset="0"/>
              </a:rPr>
              <a:t>Богу</a:t>
            </a:r>
            <a:r>
              <a:rPr sz="1800" dirty="0">
                <a:latin typeface="Arial Narrow" panose="020B0606020202030204" pitchFamily="34" charset="0"/>
              </a:rPr>
              <a:t> и </a:t>
            </a:r>
            <a:r>
              <a:rPr sz="1800" dirty="0" err="1">
                <a:latin typeface="Arial Narrow" panose="020B0606020202030204" pitchFamily="34" charset="0"/>
              </a:rPr>
              <a:t>Церкви</a:t>
            </a:r>
            <a:endParaRPr sz="1800" dirty="0">
              <a:latin typeface="Arial Narrow" panose="020B0606020202030204" pitchFamily="34" charset="0"/>
            </a:endParaRPr>
          </a:p>
          <a:p>
            <a:pPr>
              <a:lnSpc>
                <a:spcPct val="80000"/>
              </a:lnSpc>
            </a:pPr>
            <a:endParaRPr sz="1800" dirty="0">
              <a:latin typeface="Arial Narrow" panose="020B0606020202030204" pitchFamily="34" charset="0"/>
            </a:endParaRPr>
          </a:p>
          <a:p>
            <a:pPr>
              <a:lnSpc>
                <a:spcPct val="80000"/>
              </a:lnSpc>
            </a:pPr>
            <a:r>
              <a:rPr sz="1800" dirty="0" err="1">
                <a:latin typeface="Arial Narrow" panose="020B0606020202030204" pitchFamily="34" charset="0"/>
              </a:rPr>
              <a:t>Возможность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получить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явные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свидетельства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милости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Божией</a:t>
            </a:r>
            <a:r>
              <a:rPr sz="1800" dirty="0">
                <a:latin typeface="Arial Narrow" panose="020B0606020202030204" pitchFamily="34" charset="0"/>
              </a:rPr>
              <a:t>: </a:t>
            </a:r>
            <a:r>
              <a:rPr sz="1800" dirty="0" err="1">
                <a:latin typeface="Arial Narrow" panose="020B0606020202030204" pitchFamily="34" charset="0"/>
              </a:rPr>
              <a:t>получить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исцеление</a:t>
            </a:r>
            <a:r>
              <a:rPr sz="1800" dirty="0">
                <a:latin typeface="Arial Narrow" panose="020B0606020202030204" pitchFamily="34" charset="0"/>
              </a:rPr>
              <a:t>, </a:t>
            </a:r>
            <a:r>
              <a:rPr sz="1800" dirty="0" err="1">
                <a:latin typeface="Arial Narrow" panose="020B0606020202030204" pitchFamily="34" charset="0"/>
              </a:rPr>
              <a:t>взять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святую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воду</a:t>
            </a:r>
            <a:r>
              <a:rPr sz="1800" dirty="0">
                <a:latin typeface="Arial Narrow" panose="020B0606020202030204" pitchFamily="34" charset="0"/>
              </a:rPr>
              <a:t>, </a:t>
            </a:r>
            <a:r>
              <a:rPr sz="1800" dirty="0" err="1">
                <a:latin typeface="Arial Narrow" panose="020B0606020202030204" pitchFamily="34" charset="0"/>
              </a:rPr>
              <a:t>написать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записку</a:t>
            </a:r>
            <a:r>
              <a:rPr sz="1800" dirty="0">
                <a:latin typeface="Arial Narrow" panose="020B0606020202030204" pitchFamily="34" charset="0"/>
              </a:rPr>
              <a:t> о </a:t>
            </a:r>
            <a:r>
              <a:rPr sz="1800" dirty="0" err="1">
                <a:latin typeface="Arial Narrow" panose="020B0606020202030204" pitchFamily="34" charset="0"/>
              </a:rPr>
              <a:t>здравии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близких</a:t>
            </a:r>
            <a:endParaRPr sz="1800" dirty="0">
              <a:latin typeface="Arial Narrow" panose="020B0606020202030204" pitchFamily="34" charset="0"/>
            </a:endParaRPr>
          </a:p>
          <a:p>
            <a:pPr>
              <a:lnSpc>
                <a:spcPct val="80000"/>
              </a:lnSpc>
            </a:pPr>
            <a:endParaRPr sz="1800" dirty="0">
              <a:latin typeface="Arial Narrow" panose="020B0606020202030204" pitchFamily="34" charset="0"/>
            </a:endParaRPr>
          </a:p>
          <a:p>
            <a:pPr>
              <a:lnSpc>
                <a:spcPct val="80000"/>
              </a:lnSpc>
            </a:pPr>
            <a:r>
              <a:rPr sz="1800" dirty="0" err="1">
                <a:latin typeface="Arial Narrow" panose="020B0606020202030204" pitchFamily="34" charset="0"/>
              </a:rPr>
              <a:t>Помогает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ввести</a:t>
            </a:r>
            <a:r>
              <a:rPr sz="1800" dirty="0">
                <a:latin typeface="Arial Narrow" panose="020B0606020202030204" pitchFamily="34" charset="0"/>
              </a:rPr>
              <a:t> в </a:t>
            </a:r>
            <a:r>
              <a:rPr sz="1800" dirty="0" err="1">
                <a:latin typeface="Arial Narrow" panose="020B0606020202030204" pitchFamily="34" charset="0"/>
              </a:rPr>
              <a:t>обычные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больничные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разговоры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вечные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темы</a:t>
            </a:r>
            <a:r>
              <a:rPr sz="1800" dirty="0">
                <a:latin typeface="Arial Narrow" panose="020B0606020202030204" pitchFamily="34" charset="0"/>
              </a:rPr>
              <a:t>: о </a:t>
            </a:r>
            <a:r>
              <a:rPr sz="1800" dirty="0" err="1">
                <a:latin typeface="Arial Narrow" panose="020B0606020202030204" pitchFamily="34" charset="0"/>
              </a:rPr>
              <a:t>Боге</a:t>
            </a:r>
            <a:r>
              <a:rPr sz="1800" dirty="0">
                <a:latin typeface="Arial Narrow" panose="020B0606020202030204" pitchFamily="34" charset="0"/>
              </a:rPr>
              <a:t> и </a:t>
            </a:r>
            <a:r>
              <a:rPr sz="1800" dirty="0" err="1">
                <a:latin typeface="Arial Narrow" panose="020B0606020202030204" pitchFamily="34" charset="0"/>
              </a:rPr>
              <a:t>Церкви</a:t>
            </a:r>
            <a:r>
              <a:rPr sz="1800" dirty="0">
                <a:latin typeface="Arial Narrow" panose="020B0606020202030204" pitchFamily="34" charset="0"/>
              </a:rPr>
              <a:t>, о </a:t>
            </a:r>
            <a:r>
              <a:rPr sz="1800" dirty="0" err="1">
                <a:latin typeface="Arial Narrow" panose="020B0606020202030204" pitchFamily="34" charset="0"/>
              </a:rPr>
              <a:t>жизни</a:t>
            </a:r>
            <a:r>
              <a:rPr sz="1800" dirty="0">
                <a:latin typeface="Arial Narrow" panose="020B0606020202030204" pitchFamily="34" charset="0"/>
              </a:rPr>
              <a:t>, </a:t>
            </a:r>
            <a:r>
              <a:rPr sz="1800" dirty="0" err="1">
                <a:latin typeface="Arial Narrow" panose="020B0606020202030204" pitchFamily="34" charset="0"/>
              </a:rPr>
              <a:t>об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опыте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веры</a:t>
            </a:r>
            <a:r>
              <a:rPr sz="1800" dirty="0">
                <a:latin typeface="Arial Narrow" panose="020B0606020202030204" pitchFamily="34" charset="0"/>
              </a:rPr>
              <a:t>. </a:t>
            </a:r>
            <a:r>
              <a:rPr sz="1800" dirty="0" err="1">
                <a:latin typeface="Arial Narrow" panose="020B0606020202030204" pitchFamily="34" charset="0"/>
              </a:rPr>
              <a:t>Задает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молитвенный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настрой</a:t>
            </a:r>
            <a:r>
              <a:rPr sz="1800" dirty="0">
                <a:latin typeface="Arial Narrow" panose="020B0606020202030204" pitchFamily="34" charset="0"/>
              </a:rPr>
              <a:t> в </a:t>
            </a:r>
            <a:r>
              <a:rPr sz="1800" dirty="0" err="1">
                <a:latin typeface="Arial Narrow" panose="020B0606020202030204" pitchFamily="34" charset="0"/>
              </a:rPr>
              <a:t>противовес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унынию</a:t>
            </a:r>
            <a:r>
              <a:rPr sz="1800" dirty="0">
                <a:latin typeface="Arial Narrow" panose="020B0606020202030204" pitchFamily="34" charset="0"/>
              </a:rPr>
              <a:t> и </a:t>
            </a:r>
            <a:r>
              <a:rPr sz="1800" dirty="0" err="1">
                <a:latin typeface="Arial Narrow" panose="020B0606020202030204" pitchFamily="34" charset="0"/>
              </a:rPr>
              <a:t>печали</a:t>
            </a:r>
            <a:endParaRPr sz="1800" dirty="0">
              <a:latin typeface="Arial Narrow" panose="020B0606020202030204" pitchFamily="34" charset="0"/>
            </a:endParaRPr>
          </a:p>
          <a:p>
            <a:pPr>
              <a:lnSpc>
                <a:spcPct val="80000"/>
              </a:lnSpc>
            </a:pPr>
            <a:endParaRPr sz="1800" dirty="0">
              <a:latin typeface="Arial Narrow" panose="020B0606020202030204" pitchFamily="34" charset="0"/>
            </a:endParaRPr>
          </a:p>
          <a:p>
            <a:pPr>
              <a:lnSpc>
                <a:spcPct val="80000"/>
              </a:lnSpc>
            </a:pPr>
            <a:r>
              <a:rPr sz="1800" dirty="0" err="1">
                <a:latin typeface="Arial Narrow" panose="020B0606020202030204" pitchFamily="34" charset="0"/>
              </a:rPr>
              <a:t>Помогает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изменить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отношение</a:t>
            </a:r>
            <a:r>
              <a:rPr sz="1800" dirty="0">
                <a:latin typeface="Arial Narrow" panose="020B0606020202030204" pitchFamily="34" charset="0"/>
              </a:rPr>
              <a:t> </a:t>
            </a:r>
            <a:r>
              <a:rPr sz="1800" dirty="0" err="1">
                <a:latin typeface="Arial Narrow" panose="020B0606020202030204" pitchFamily="34" charset="0"/>
              </a:rPr>
              <a:t>медперсонала</a:t>
            </a:r>
            <a:r>
              <a:rPr sz="1800" dirty="0">
                <a:latin typeface="Arial Narrow" panose="020B0606020202030204" pitchFamily="34" charset="0"/>
              </a:rPr>
              <a:t> к </a:t>
            </a:r>
            <a:r>
              <a:rPr sz="1800" dirty="0" err="1">
                <a:latin typeface="Arial Narrow" panose="020B0606020202030204" pitchFamily="34" charset="0"/>
              </a:rPr>
              <a:t>вере</a:t>
            </a:r>
            <a:r>
              <a:rPr sz="1800" dirty="0">
                <a:latin typeface="Arial Narrow" panose="020B0606020202030204" pitchFamily="34" charset="0"/>
              </a:rPr>
              <a:t> и </a:t>
            </a:r>
            <a:r>
              <a:rPr sz="1800" dirty="0" err="1">
                <a:latin typeface="Arial Narrow" panose="020B0606020202030204" pitchFamily="34" charset="0"/>
              </a:rPr>
              <a:t>верующим</a:t>
            </a:r>
            <a:endParaRPr sz="1800" dirty="0">
              <a:latin typeface="Arial Narrow" panose="020B0606020202030204" pitchFamily="34" charset="0"/>
            </a:endParaRPr>
          </a:p>
          <a:p>
            <a:pPr>
              <a:lnSpc>
                <a:spcPct val="80000"/>
              </a:lnSpc>
            </a:pPr>
            <a:endParaRPr sz="1800" dirty="0">
              <a:latin typeface="Arial Narrow" panose="020B0606020202030204" pitchFamily="34" charset="0"/>
            </a:endParaRPr>
          </a:p>
          <a:p>
            <a:pPr>
              <a:lnSpc>
                <a:spcPct val="80000"/>
              </a:lnSpc>
            </a:pPr>
            <a:r>
              <a:rPr sz="1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Молебен</a:t>
            </a:r>
            <a:r>
              <a:rPr sz="1800" dirty="0">
                <a:solidFill>
                  <a:srgbClr val="FF6600"/>
                </a:solidFill>
                <a:latin typeface="Arial Narrow" panose="020B0606020202030204" pitchFamily="34" charset="0"/>
              </a:rPr>
              <a:t> - </a:t>
            </a:r>
            <a:r>
              <a:rPr sz="1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не</a:t>
            </a:r>
            <a:r>
              <a:rPr sz="18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1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только</a:t>
            </a:r>
            <a:r>
              <a:rPr sz="18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1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совместное</a:t>
            </a:r>
            <a:r>
              <a:rPr sz="18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1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обращение</a:t>
            </a:r>
            <a:r>
              <a:rPr sz="1800" dirty="0">
                <a:solidFill>
                  <a:srgbClr val="FF6600"/>
                </a:solidFill>
                <a:latin typeface="Arial Narrow" panose="020B0606020202030204" pitchFamily="34" charset="0"/>
              </a:rPr>
              <a:t> к </a:t>
            </a:r>
            <a:r>
              <a:rPr sz="1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Богу</a:t>
            </a:r>
            <a:r>
              <a:rPr sz="1800" dirty="0">
                <a:solidFill>
                  <a:srgbClr val="FF6600"/>
                </a:solidFill>
                <a:latin typeface="Arial Narrow" panose="020B0606020202030204" pitchFamily="34" charset="0"/>
              </a:rPr>
              <a:t>, </a:t>
            </a:r>
            <a:r>
              <a:rPr sz="1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но</a:t>
            </a:r>
            <a:r>
              <a:rPr sz="1800" dirty="0">
                <a:solidFill>
                  <a:srgbClr val="FF6600"/>
                </a:solidFill>
                <a:latin typeface="Arial Narrow" panose="020B0606020202030204" pitchFamily="34" charset="0"/>
              </a:rPr>
              <a:t> и </a:t>
            </a:r>
            <a:r>
              <a:rPr sz="1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повод</a:t>
            </a:r>
            <a:r>
              <a:rPr sz="18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1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для</a:t>
            </a:r>
            <a:r>
              <a:rPr sz="18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1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общения</a:t>
            </a:r>
            <a:r>
              <a:rPr sz="1800" dirty="0">
                <a:solidFill>
                  <a:srgbClr val="FF6600"/>
                </a:solidFill>
                <a:latin typeface="Arial Narrow" panose="020B0606020202030204" pitchFamily="34" charset="0"/>
              </a:rPr>
              <a:t>, </a:t>
            </a:r>
            <a:r>
              <a:rPr sz="1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для</a:t>
            </a:r>
            <a:r>
              <a:rPr sz="18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1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того</a:t>
            </a:r>
            <a:r>
              <a:rPr sz="1800" dirty="0">
                <a:solidFill>
                  <a:srgbClr val="FF6600"/>
                </a:solidFill>
                <a:latin typeface="Arial Narrow" panose="020B0606020202030204" pitchFamily="34" charset="0"/>
              </a:rPr>
              <a:t>, </a:t>
            </a:r>
            <a:r>
              <a:rPr sz="1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чтобы</a:t>
            </a:r>
            <a:r>
              <a:rPr sz="18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1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зайти</a:t>
            </a:r>
            <a:r>
              <a:rPr sz="1800" dirty="0">
                <a:solidFill>
                  <a:srgbClr val="FF6600"/>
                </a:solidFill>
                <a:latin typeface="Arial Narrow" panose="020B0606020202030204" pitchFamily="34" charset="0"/>
              </a:rPr>
              <a:t> в </a:t>
            </a:r>
            <a:r>
              <a:rPr sz="1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палату</a:t>
            </a:r>
            <a:endParaRPr sz="1800" dirty="0">
              <a:solidFill>
                <a:srgbClr val="FF6600"/>
              </a:solidFill>
              <a:latin typeface="Arial Narrow" panose="020B0606020202030204" pitchFamily="34" charset="0"/>
            </a:endParaRPr>
          </a:p>
          <a:p>
            <a:pPr>
              <a:lnSpc>
                <a:spcPct val="80000"/>
              </a:lnSpc>
            </a:pPr>
            <a:endParaRPr sz="1800" dirty="0">
              <a:latin typeface="Arial Narrow" panose="020B0606020202030204" pitchFamily="34" charset="0"/>
            </a:endParaRPr>
          </a:p>
        </p:txBody>
      </p:sp>
      <p:grpSp>
        <p:nvGrpSpPr>
          <p:cNvPr id="65540" name="Группа 65539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65541" name="Прямоугольник 65540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65542" name="Прямоугольник 65541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2</a:t>
              </a:r>
              <a:r>
                <a: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5</a:t>
              </a: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служение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26</a:t>
            </a:fld>
            <a:endParaRPr lang="ru-RU">
              <a:latin typeface="Arial" panose="020B0604020202020204" pitchFamily="34" charset="0"/>
            </a:endParaRPr>
          </a:p>
        </p:txBody>
      </p:sp>
      <p:sp>
        <p:nvSpPr>
          <p:cNvPr id="62466" name="Заголовок 62465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Другие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формы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больничного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служения</a:t>
            </a:r>
            <a:endParaRPr sz="2800" dirty="0">
              <a:solidFill>
                <a:srgbClr val="FF6600"/>
              </a:solidFill>
              <a:latin typeface="Arial Narrow" panose="020B0606020202030204" pitchFamily="34" charset="0"/>
            </a:endParaRPr>
          </a:p>
        </p:txBody>
      </p:sp>
      <p:sp>
        <p:nvSpPr>
          <p:cNvPr id="62467" name="Замещающий текст 62466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3962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sz="2000">
                <a:latin typeface="Arial Narrow" panose="020B0606020202030204" pitchFamily="34" charset="0"/>
              </a:rPr>
              <a:t>Сестра Милосердия. Уход </a:t>
            </a:r>
            <a:endParaRPr sz="2000" b="1">
              <a:latin typeface="Arial Narrow" panose="020B0606020202030204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sz="2000">
                <a:latin typeface="Arial Narrow" panose="020B0606020202030204" pitchFamily="34" charset="0"/>
              </a:rPr>
              <a:t>    Пособие по уходу за тяжелобольными. Книга в помощь добровольцам </a:t>
            </a:r>
            <a:r>
              <a:rPr sz="2000" b="1">
                <a:solidFill>
                  <a:schemeClr val="accent2"/>
                </a:solidFill>
                <a:latin typeface="Arial Narrow" panose="020B0606020202030204" pitchFamily="34" charset="0"/>
                <a:hlinkClick r:id="rId2"/>
              </a:rPr>
              <a:t>http://www.diaconia.ru</a:t>
            </a:r>
            <a:endParaRPr sz="2000" b="1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pPr>
              <a:lnSpc>
                <a:spcPct val="90000"/>
              </a:lnSpc>
              <a:buNone/>
            </a:pPr>
            <a:endParaRPr sz="2000" b="1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pPr>
              <a:lnSpc>
                <a:spcPct val="90000"/>
              </a:lnSpc>
            </a:pPr>
            <a:r>
              <a:rPr sz="2000" err="1">
                <a:latin typeface="Arial Narrow" panose="020B0606020202030204" pitchFamily="34" charset="0"/>
              </a:rPr>
              <a:t>Катехизатор</a:t>
            </a:r>
            <a:r>
              <a:rPr sz="2000">
                <a:latin typeface="Arial Narrow" panose="020B0606020202030204" pitchFamily="34" charset="0"/>
              </a:rPr>
              <a:t>: беседы с болящими, их родственниками, а также медицинским персоналом </a:t>
            </a:r>
          </a:p>
          <a:p>
            <a:pPr>
              <a:lnSpc>
                <a:spcPct val="90000"/>
              </a:lnSpc>
            </a:pPr>
            <a:endParaRPr sz="2000">
              <a:latin typeface="Arial Narrow" panose="020B0606020202030204" pitchFamily="34" charset="0"/>
            </a:endParaRPr>
          </a:p>
          <a:p>
            <a:pPr>
              <a:lnSpc>
                <a:spcPct val="90000"/>
              </a:lnSpc>
            </a:pPr>
            <a:r>
              <a:rPr sz="2000">
                <a:latin typeface="Arial Narrow" panose="020B0606020202030204" pitchFamily="34" charset="0"/>
              </a:rPr>
              <a:t>Доброволец (общение, чтение, игры)</a:t>
            </a:r>
          </a:p>
          <a:p>
            <a:pPr>
              <a:lnSpc>
                <a:spcPct val="90000"/>
              </a:lnSpc>
            </a:pPr>
            <a:endParaRPr sz="2000">
              <a:latin typeface="Arial Narrow" panose="020B0606020202030204" pitchFamily="34" charset="0"/>
            </a:endParaRPr>
          </a:p>
          <a:p>
            <a:pPr>
              <a:lnSpc>
                <a:spcPct val="90000"/>
              </a:lnSpc>
            </a:pPr>
            <a:r>
              <a:rPr sz="2000">
                <a:latin typeface="Arial Narrow" panose="020B0606020202030204" pitchFamily="34" charset="0"/>
              </a:rPr>
              <a:t>Социальная помощь одиноким и бездомным</a:t>
            </a:r>
          </a:p>
          <a:p>
            <a:pPr>
              <a:lnSpc>
                <a:spcPct val="90000"/>
              </a:lnSpc>
            </a:pPr>
            <a:endParaRPr sz="2000">
              <a:latin typeface="Arial Narrow" panose="020B0606020202030204" pitchFamily="34" charset="0"/>
            </a:endParaRPr>
          </a:p>
          <a:p>
            <a:pPr>
              <a:lnSpc>
                <a:spcPct val="90000"/>
              </a:lnSpc>
            </a:pPr>
            <a:r>
              <a:rPr sz="2000">
                <a:latin typeface="Arial Narrow" panose="020B0606020202030204" pitchFamily="34" charset="0"/>
              </a:rPr>
              <a:t>Поздравление с праздниками </a:t>
            </a:r>
          </a:p>
        </p:txBody>
      </p:sp>
      <p:grpSp>
        <p:nvGrpSpPr>
          <p:cNvPr id="62468" name="Группа 62467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62469" name="Прямоугольник 62468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62470" name="Прямоугольник 62469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2</a:t>
              </a:r>
              <a:r>
                <a: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6</a:t>
              </a: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служение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27</a:t>
            </a:fld>
            <a:endParaRPr lang="ru-RU">
              <a:latin typeface="Arial" panose="020B0604020202020204" pitchFamily="34" charset="0"/>
            </a:endParaRPr>
          </a:p>
        </p:txBody>
      </p:sp>
      <p:pic>
        <p:nvPicPr>
          <p:cNvPr id="123908" name="Изображение 123907" descr="2022-09-27 22-52-07 Скриншот экрана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97693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23909" name="Группа 123908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23910" name="Прямоугольник 123909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23911" name="Прямоугольник 123910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27.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служение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28</a:t>
            </a:fld>
            <a:endParaRPr lang="ru-RU">
              <a:latin typeface="Arial" panose="020B0604020202020204" pitchFamily="34" charset="0"/>
            </a:endParaRPr>
          </a:p>
        </p:txBody>
      </p:sp>
      <p:sp>
        <p:nvSpPr>
          <p:cNvPr id="72709" name="Заголовок 72708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 anchor="ctr" anchorCtr="0"/>
          <a:lstStyle/>
          <a:p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Что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еще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можно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 </a:t>
            </a:r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делать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 в </a:t>
            </a:r>
            <a:r>
              <a:rPr sz="2800" dirty="0" err="1">
                <a:solidFill>
                  <a:srgbClr val="FF6600"/>
                </a:solidFill>
                <a:latin typeface="Arial Narrow" panose="020B0606020202030204" pitchFamily="34" charset="0"/>
              </a:rPr>
              <a:t>больнице</a:t>
            </a:r>
            <a:r>
              <a:rPr sz="2800" dirty="0">
                <a:solidFill>
                  <a:srgbClr val="FF6600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72707" name="Замещающий текст 72706"/>
          <p:cNvSpPr>
            <a:spLocks noGrp="1"/>
          </p:cNvSpPr>
          <p:nvPr>
            <p:ph type="body" sz="half" idx="1"/>
          </p:nvPr>
        </p:nvSpPr>
        <p:spPr>
          <a:xfrm>
            <a:off x="457200" y="1066800"/>
            <a:ext cx="7772400" cy="2438400"/>
          </a:xfrm>
        </p:spPr>
        <p:txBody>
          <a:bodyPr/>
          <a:lstStyle/>
          <a:p>
            <a:pPr>
              <a:lnSpc>
                <a:spcPct val="90000"/>
              </a:lnSpc>
              <a:buClrTx/>
              <a:buSzTx/>
              <a:buFontTx/>
            </a:pPr>
            <a:r>
              <a:rPr sz="2400" dirty="0" err="1">
                <a:latin typeface="Arial Narrow" panose="020B0606020202030204" pitchFamily="34" charset="0"/>
              </a:rPr>
              <a:t>Молитвенный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dirty="0" err="1">
                <a:latin typeface="Arial Narrow" panose="020B0606020202030204" pitchFamily="34" charset="0"/>
              </a:rPr>
              <a:t>уголок</a:t>
            </a:r>
            <a:endParaRPr sz="2400" dirty="0">
              <a:latin typeface="Arial Narrow" panose="020B0606020202030204" pitchFamily="34" charset="0"/>
            </a:endParaRPr>
          </a:p>
          <a:p>
            <a:pPr>
              <a:lnSpc>
                <a:spcPct val="90000"/>
              </a:lnSpc>
              <a:buClrTx/>
              <a:buSzTx/>
              <a:buFontTx/>
            </a:pPr>
            <a:r>
              <a:rPr sz="2400" dirty="0" err="1">
                <a:latin typeface="Arial Narrow" panose="020B0606020202030204" pitchFamily="34" charset="0"/>
              </a:rPr>
              <a:t>Библиотека</a:t>
            </a:r>
            <a:r>
              <a:rPr sz="2400" dirty="0">
                <a:latin typeface="Arial Narrow" panose="020B0606020202030204" pitchFamily="34" charset="0"/>
              </a:rPr>
              <a:t>/ </a:t>
            </a:r>
            <a:r>
              <a:rPr sz="2400" dirty="0" err="1">
                <a:latin typeface="Arial Narrow" panose="020B0606020202030204" pitchFamily="34" charset="0"/>
              </a:rPr>
              <a:t>полка</a:t>
            </a:r>
            <a:r>
              <a:rPr sz="2400" dirty="0">
                <a:latin typeface="Arial Narrow" panose="020B0606020202030204" pitchFamily="34" charset="0"/>
              </a:rPr>
              <a:t> с </a:t>
            </a:r>
            <a:r>
              <a:rPr sz="2400" dirty="0" err="1">
                <a:latin typeface="Arial Narrow" panose="020B0606020202030204" pitchFamily="34" charset="0"/>
              </a:rPr>
              <a:t>книгами</a:t>
            </a:r>
            <a:r>
              <a:rPr sz="2400" dirty="0">
                <a:latin typeface="Arial Narrow" panose="020B0606020202030204" pitchFamily="34" charset="0"/>
              </a:rPr>
              <a:t> в </a:t>
            </a:r>
            <a:r>
              <a:rPr sz="2400" dirty="0" err="1">
                <a:latin typeface="Arial Narrow" panose="020B0606020202030204" pitchFamily="34" charset="0"/>
              </a:rPr>
              <a:t>холле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dirty="0" err="1">
                <a:latin typeface="Arial Narrow" panose="020B0606020202030204" pitchFamily="34" charset="0"/>
              </a:rPr>
              <a:t>или</a:t>
            </a:r>
            <a:r>
              <a:rPr sz="2400" dirty="0">
                <a:latin typeface="Arial Narrow" panose="020B0606020202030204" pitchFamily="34" charset="0"/>
              </a:rPr>
              <a:t> в </a:t>
            </a:r>
            <a:r>
              <a:rPr sz="2400" dirty="0" err="1">
                <a:latin typeface="Arial Narrow" panose="020B0606020202030204" pitchFamily="34" charset="0"/>
              </a:rPr>
              <a:t>рекреационной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dirty="0" err="1">
                <a:latin typeface="Arial Narrow" panose="020B0606020202030204" pitchFamily="34" charset="0"/>
              </a:rPr>
              <a:t>зоне</a:t>
            </a:r>
            <a:r>
              <a:rPr sz="2400" dirty="0">
                <a:latin typeface="Arial Narrow" panose="020B0606020202030204" pitchFamily="34" charset="0"/>
              </a:rPr>
              <a:t> </a:t>
            </a:r>
          </a:p>
          <a:p>
            <a:pPr>
              <a:lnSpc>
                <a:spcPct val="90000"/>
              </a:lnSpc>
              <a:buClrTx/>
              <a:buSzTx/>
              <a:buFontTx/>
            </a:pPr>
            <a:r>
              <a:rPr sz="2400" dirty="0" err="1">
                <a:latin typeface="Arial Narrow" panose="020B0606020202030204" pitchFamily="34" charset="0"/>
              </a:rPr>
              <a:t>Полки</a:t>
            </a:r>
            <a:r>
              <a:rPr sz="2400" dirty="0">
                <a:latin typeface="Arial Narrow" panose="020B0606020202030204" pitchFamily="34" charset="0"/>
              </a:rPr>
              <a:t> с </a:t>
            </a:r>
            <a:r>
              <a:rPr sz="2400" dirty="0" err="1">
                <a:latin typeface="Arial Narrow" panose="020B0606020202030204" pitchFamily="34" charset="0"/>
              </a:rPr>
              <a:t>рукоделием</a:t>
            </a:r>
            <a:r>
              <a:rPr sz="2400" dirty="0">
                <a:latin typeface="Arial Narrow" panose="020B0606020202030204" pitchFamily="34" charset="0"/>
              </a:rPr>
              <a:t> и </a:t>
            </a:r>
            <a:r>
              <a:rPr sz="2400" dirty="0" err="1">
                <a:latin typeface="Arial Narrow" panose="020B0606020202030204" pitchFamily="34" charset="0"/>
              </a:rPr>
              <a:t>играми</a:t>
            </a:r>
            <a:r>
              <a:rPr sz="2400" dirty="0">
                <a:latin typeface="Arial Narrow" panose="020B0606020202030204" pitchFamily="34" charset="0"/>
              </a:rPr>
              <a:t> </a:t>
            </a:r>
          </a:p>
          <a:p>
            <a:pPr>
              <a:lnSpc>
                <a:spcPct val="90000"/>
              </a:lnSpc>
              <a:buClrTx/>
              <a:buSzTx/>
              <a:buFontTx/>
            </a:pPr>
            <a:r>
              <a:rPr sz="2400" dirty="0" err="1">
                <a:latin typeface="Arial Narrow" panose="020B0606020202030204" pitchFamily="34" charset="0"/>
              </a:rPr>
              <a:t>Газета</a:t>
            </a:r>
            <a:r>
              <a:rPr sz="2400" dirty="0">
                <a:latin typeface="Arial Narrow" panose="020B0606020202030204" pitchFamily="34" charset="0"/>
              </a:rPr>
              <a:t>, </a:t>
            </a:r>
            <a:r>
              <a:rPr sz="2400" dirty="0" err="1">
                <a:latin typeface="Arial Narrow" panose="020B0606020202030204" pitchFamily="34" charset="0"/>
              </a:rPr>
              <a:t>радио</a:t>
            </a:r>
            <a:endParaRPr sz="2400" dirty="0">
              <a:latin typeface="Arial Narrow" panose="020B0606020202030204" pitchFamily="34" charset="0"/>
            </a:endParaRPr>
          </a:p>
        </p:txBody>
      </p:sp>
      <p:graphicFrame>
        <p:nvGraphicFramePr>
          <p:cNvPr id="72708" name="Замещающее содержимое 72707"/>
          <p:cNvGraphicFramePr>
            <a:graphicFrameLocks noGrp="1"/>
          </p:cNvGraphicFramePr>
          <p:nvPr>
            <p:ph sz="half" idx="2"/>
          </p:nvPr>
        </p:nvGraphicFramePr>
        <p:xfrm>
          <a:off x="381000" y="3124200"/>
          <a:ext cx="4876800" cy="284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8864600" imgH="5092700" progId="Photoshop.Image.8">
                  <p:embed/>
                </p:oleObj>
              </mc:Choice>
              <mc:Fallback>
                <p:oleObj r:id="rId2" imgW="8864600" imgH="5092700" progId="Photoshop.Image.8">
                  <p:embed/>
                  <p:pic>
                    <p:nvPicPr>
                      <p:cNvPr id="0" name="Изображение 307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81000" y="3124200"/>
                        <a:ext cx="4876800" cy="2844800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2711" name="Изображение 72710" descr="IMG-20190418-WA000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8450" y="3276600"/>
            <a:ext cx="1885950" cy="2514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2712" name="Изображение 72711" descr="IMG-20190418-WA000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0" y="3276600"/>
            <a:ext cx="1828800" cy="25146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2714" name="Группа 72713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72715" name="Прямоугольник 72714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72716" name="Прямоугольник 72715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2</a:t>
              </a:r>
              <a:r>
                <a: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8</a:t>
              </a: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служение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29</a:t>
            </a:fld>
            <a:endParaRPr lang="ru-RU">
              <a:latin typeface="Arial" panose="020B0604020202020204" pitchFamily="34" charset="0"/>
            </a:endParaRPr>
          </a:p>
        </p:txBody>
      </p:sp>
      <p:grpSp>
        <p:nvGrpSpPr>
          <p:cNvPr id="121860" name="Группа 121859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21861" name="Прямоугольник 121860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21862" name="Прямоугольник 121861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29.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служение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  <p:pic>
        <p:nvPicPr>
          <p:cNvPr id="121863" name="Изображение 121862" descr="2022-09-27 22-07-06 Скриншот экрана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28600"/>
            <a:ext cx="8991600" cy="57562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3020A-CCCE-49A3-B363-B59AB7BAAD29}" type="slidenum">
              <a:rPr lang="ru-RU" altLang="ru-RU"/>
              <a:t>30</a:t>
            </a:fld>
            <a:endParaRPr lang="ru-RU" altLang="ru-RU"/>
          </a:p>
        </p:txBody>
      </p:sp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ru-RU" altLang="ru-RU" sz="2800">
                <a:solidFill>
                  <a:srgbClr val="FF6600"/>
                </a:solidFill>
                <a:latin typeface="Arial Narrow" panose="020B0606020202030204" pitchFamily="34" charset="0"/>
              </a:rPr>
              <a:t>Доступ добровольцев в госпитали</a:t>
            </a:r>
            <a:br>
              <a:rPr lang="ru-RU" altLang="ru-RU" sz="2800">
                <a:solidFill>
                  <a:srgbClr val="FF6600"/>
                </a:solidFill>
                <a:latin typeface="Arial Narrow" panose="020B0606020202030204" pitchFamily="34" charset="0"/>
              </a:rPr>
            </a:br>
            <a:endParaRPr lang="ru-RU" altLang="ru-RU" sz="2800">
              <a:solidFill>
                <a:srgbClr val="FF66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689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90600"/>
            <a:ext cx="6324600" cy="544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8965" name="Group 5"/>
          <p:cNvGrpSpPr/>
          <p:nvPr/>
        </p:nvGrpSpPr>
        <p:grpSpPr bwMode="auto"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68966" name="Rectangle 6"/>
            <p:cNvSpPr>
              <a:spLocks noChangeArrowheads="1"/>
            </p:cNvSpPr>
            <p:nvPr/>
          </p:nvSpPr>
          <p:spPr bwMode="auto"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8967" name="Rectangle 7"/>
            <p:cNvSpPr>
              <a:spLocks noChangeArrowheads="1"/>
            </p:cNvSpPr>
            <p:nvPr/>
          </p:nvSpPr>
          <p:spPr bwMode="auto">
            <a:xfrm>
              <a:off x="192" y="3888"/>
              <a:ext cx="4848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2pPr>
              <a:lvl3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3pPr>
              <a:lvl4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4pPr>
              <a:lvl5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ru-RU" alt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30. </a:t>
              </a:r>
              <a:r>
                <a:rPr lang="ru-RU" alt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 служение/ 2023</a:t>
              </a: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2D1D9-FA70-481D-B77A-095D5291F311}" type="slidenum">
              <a:rPr lang="ru-RU" altLang="ru-RU"/>
              <a:t>31</a:t>
            </a:fld>
            <a:endParaRPr lang="ru-RU" altLang="ru-RU"/>
          </a:p>
        </p:txBody>
      </p:sp>
      <p:grpSp>
        <p:nvGrpSpPr>
          <p:cNvPr id="171013" name="Group 5"/>
          <p:cNvGrpSpPr/>
          <p:nvPr/>
        </p:nvGrpSpPr>
        <p:grpSpPr bwMode="auto"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71014" name="Rectangle 6"/>
            <p:cNvSpPr>
              <a:spLocks noChangeArrowheads="1"/>
            </p:cNvSpPr>
            <p:nvPr/>
          </p:nvSpPr>
          <p:spPr bwMode="auto"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1015" name="Rectangle 7"/>
            <p:cNvSpPr>
              <a:spLocks noChangeArrowheads="1"/>
            </p:cNvSpPr>
            <p:nvPr/>
          </p:nvSpPr>
          <p:spPr bwMode="auto">
            <a:xfrm>
              <a:off x="192" y="3888"/>
              <a:ext cx="4848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2pPr>
              <a:lvl3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3pPr>
              <a:lvl4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4pPr>
              <a:lvl5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ru-RU" alt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31. </a:t>
              </a:r>
              <a:r>
                <a:rPr lang="ru-RU" alt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 служение/ 2023</a:t>
              </a:r>
            </a:p>
          </p:txBody>
        </p:sp>
      </p:grpSp>
      <p:pic>
        <p:nvPicPr>
          <p:cNvPr id="6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295400"/>
            <a:ext cx="8229600" cy="4268788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9898-915C-42B8-8D3B-669ABA73F91E}" type="slidenum">
              <a:rPr lang="ru-RU" altLang="ru-RU"/>
              <a:t>32</a:t>
            </a:fld>
            <a:endParaRPr lang="ru-RU" altLang="ru-RU"/>
          </a:p>
        </p:txBody>
      </p:sp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ru-RU" altLang="ru-RU" sz="2800">
                <a:solidFill>
                  <a:srgbClr val="FF6600"/>
                </a:solidFill>
                <a:latin typeface="Arial Narrow" panose="020B0606020202030204" pitchFamily="34" charset="0"/>
              </a:rPr>
              <a:t>Как попасть в госпиталь?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0" y="1265238"/>
            <a:ext cx="4419600" cy="4525962"/>
          </a:xfrm>
        </p:spPr>
        <p:txBody>
          <a:bodyPr/>
          <a:lstStyle/>
          <a:p>
            <a:r>
              <a:rPr lang="ru-RU" altLang="ru-RU" sz="2400">
                <a:latin typeface="Arial Narrow" panose="020B0606020202030204" pitchFamily="34" charset="0"/>
              </a:rPr>
              <a:t>Анкета (гугл-форма)</a:t>
            </a:r>
          </a:p>
          <a:p>
            <a:r>
              <a:rPr lang="ru-RU" altLang="ru-RU" sz="2400">
                <a:latin typeface="Arial Narrow" panose="020B0606020202030204" pitchFamily="34" charset="0"/>
              </a:rPr>
              <a:t>Входное собеседование со священником</a:t>
            </a:r>
          </a:p>
          <a:p>
            <a:r>
              <a:rPr lang="ru-RU" altLang="ru-RU" sz="2400">
                <a:latin typeface="Arial Narrow" panose="020B0606020202030204" pitchFamily="34" charset="0"/>
              </a:rPr>
              <a:t>Курсы (характеристика от преподавателей)</a:t>
            </a:r>
          </a:p>
          <a:p>
            <a:r>
              <a:rPr lang="ru-RU" altLang="ru-RU" sz="2400">
                <a:latin typeface="Arial Narrow" panose="020B0606020202030204" pitchFamily="34" charset="0"/>
              </a:rPr>
              <a:t>Аттестационная комиссия</a:t>
            </a:r>
          </a:p>
          <a:p>
            <a:r>
              <a:rPr lang="ru-RU" altLang="ru-RU" sz="2400">
                <a:latin typeface="Arial Narrow" panose="020B0606020202030204" pitchFamily="34" charset="0"/>
              </a:rPr>
              <a:t>Выпускное собеседование со священником</a:t>
            </a:r>
          </a:p>
          <a:p>
            <a:r>
              <a:rPr lang="ru-RU" altLang="ru-RU" sz="2400">
                <a:latin typeface="Arial Narrow" panose="020B0606020202030204" pitchFamily="34" charset="0"/>
              </a:rPr>
              <a:t>Распределение в госпиталь</a:t>
            </a:r>
          </a:p>
          <a:p>
            <a:endParaRPr lang="ru-RU" altLang="ru-RU" sz="2400">
              <a:latin typeface="Arial Narrow" panose="020B0606020202030204" pitchFamily="34" charset="0"/>
            </a:endParaRPr>
          </a:p>
          <a:p>
            <a:endParaRPr lang="ru-RU" altLang="ru-RU"/>
          </a:p>
        </p:txBody>
      </p:sp>
      <p:pic>
        <p:nvPicPr>
          <p:cNvPr id="169988" name="Picture 4" descr="-5296547906037333337_1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4800600" cy="479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9989" name="Group 5"/>
          <p:cNvGrpSpPr/>
          <p:nvPr/>
        </p:nvGrpSpPr>
        <p:grpSpPr bwMode="auto"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69990" name="Rectangle 6"/>
            <p:cNvSpPr>
              <a:spLocks noChangeArrowheads="1"/>
            </p:cNvSpPr>
            <p:nvPr/>
          </p:nvSpPr>
          <p:spPr bwMode="auto"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9991" name="Rectangle 7"/>
            <p:cNvSpPr>
              <a:spLocks noChangeArrowheads="1"/>
            </p:cNvSpPr>
            <p:nvPr/>
          </p:nvSpPr>
          <p:spPr bwMode="auto">
            <a:xfrm>
              <a:off x="192" y="3888"/>
              <a:ext cx="4848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2pPr>
              <a:lvl3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3pPr>
              <a:lvl4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4pPr>
              <a:lvl5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ru-RU" alt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32. </a:t>
              </a:r>
              <a:r>
                <a:rPr lang="ru-RU" alt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 служение/ 2023</a:t>
              </a: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797D4-F51B-4FDB-808B-F7D98EAB7E39}" type="slidenum">
              <a:rPr lang="ru-RU" altLang="ru-RU"/>
              <a:t>33</a:t>
            </a:fld>
            <a:endParaRPr lang="ru-RU" altLang="ru-RU"/>
          </a:p>
        </p:txBody>
      </p:sp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ru-RU" altLang="ru-RU" sz="2800">
                <a:solidFill>
                  <a:srgbClr val="FF6600"/>
                </a:solidFill>
                <a:latin typeface="Arial Narrow" panose="020B0606020202030204" pitchFamily="34" charset="0"/>
              </a:rPr>
              <a:t>Взаимодействие с госпиталем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400">
                <a:latin typeface="Arial Narrow" panose="020B0606020202030204" pitchFamily="34" charset="0"/>
              </a:rPr>
              <a:t>Ответственный священник</a:t>
            </a:r>
          </a:p>
          <a:p>
            <a:pPr>
              <a:lnSpc>
                <a:spcPct val="80000"/>
              </a:lnSpc>
            </a:pPr>
            <a:r>
              <a:rPr lang="ru-RU" altLang="ru-RU" sz="2400">
                <a:latin typeface="Arial Narrow" panose="020B0606020202030204" pitchFamily="34" charset="0"/>
              </a:rPr>
              <a:t>Выбор координатора, подбор группы обученных добровольцев</a:t>
            </a:r>
          </a:p>
          <a:p>
            <a:pPr>
              <a:lnSpc>
                <a:spcPct val="80000"/>
              </a:lnSpc>
            </a:pPr>
            <a:r>
              <a:rPr lang="ru-RU" altLang="ru-RU" sz="2400">
                <a:latin typeface="Arial Narrow" panose="020B0606020202030204" pitchFamily="34" charset="0"/>
              </a:rPr>
              <a:t>Знакомство с руководством: нач. госпиталя, главной сестрой (старший священник, координатор)</a:t>
            </a:r>
          </a:p>
          <a:p>
            <a:pPr>
              <a:lnSpc>
                <a:spcPct val="80000"/>
              </a:lnSpc>
            </a:pPr>
            <a:r>
              <a:rPr lang="ru-RU" altLang="ru-RU" sz="2400">
                <a:latin typeface="Arial Narrow" panose="020B0606020202030204" pitchFamily="34" charset="0"/>
              </a:rPr>
              <a:t>Координатор обсуждает со старшей сестрой отделения, где нужна помощь и график (обычно смены привязаны к кормлению). Место для переодевания, питания и хранения инструмента и средств по уходу</a:t>
            </a:r>
          </a:p>
          <a:p>
            <a:pPr>
              <a:lnSpc>
                <a:spcPct val="80000"/>
              </a:lnSpc>
            </a:pPr>
            <a:r>
              <a:rPr lang="ru-RU" altLang="ru-RU" sz="2400">
                <a:latin typeface="Arial Narrow" panose="020B0606020202030204" pitchFamily="34" charset="0"/>
              </a:rPr>
              <a:t>Письмо на начальника госпиталя со списком добровольцев          (положить на охрану для прохода)</a:t>
            </a:r>
          </a:p>
          <a:p>
            <a:pPr>
              <a:lnSpc>
                <a:spcPct val="80000"/>
              </a:lnSpc>
            </a:pPr>
            <a:r>
              <a:rPr lang="ru-RU" altLang="ru-RU" sz="2400">
                <a:latin typeface="Arial Narrow" panose="020B0606020202030204" pitchFamily="34" charset="0"/>
              </a:rPr>
              <a:t>Закупка необходимых для добровольцев средств ухода (примерная смета)</a:t>
            </a:r>
          </a:p>
          <a:p>
            <a:pPr>
              <a:lnSpc>
                <a:spcPct val="80000"/>
              </a:lnSpc>
            </a:pPr>
            <a:r>
              <a:rPr lang="ru-RU" altLang="ru-RU" sz="2400">
                <a:latin typeface="Arial Narrow" panose="020B0606020202030204" pitchFamily="34" charset="0"/>
              </a:rPr>
              <a:t>Инфекционная безопасность (!)</a:t>
            </a:r>
          </a:p>
          <a:p>
            <a:pPr>
              <a:lnSpc>
                <a:spcPct val="80000"/>
              </a:lnSpc>
            </a:pPr>
            <a:r>
              <a:rPr lang="ru-RU" altLang="ru-RU" sz="2400">
                <a:latin typeface="Arial Narrow" panose="020B0606020202030204" pitchFamily="34" charset="0"/>
              </a:rPr>
              <a:t>Форма: платы, наклейки, бейджи, нашивки</a:t>
            </a:r>
          </a:p>
          <a:p>
            <a:pPr>
              <a:lnSpc>
                <a:spcPct val="80000"/>
              </a:lnSpc>
            </a:pPr>
            <a:endParaRPr lang="ru-RU" altLang="ru-RU" sz="2400">
              <a:latin typeface="Arial Narrow" panose="020B0606020202030204" pitchFamily="34" charset="0"/>
            </a:endParaRPr>
          </a:p>
          <a:p>
            <a:pPr>
              <a:lnSpc>
                <a:spcPct val="80000"/>
              </a:lnSpc>
            </a:pPr>
            <a:endParaRPr lang="ru-RU" altLang="ru-RU" sz="2400">
              <a:latin typeface="Arial Narrow" panose="020B0606020202030204" pitchFamily="34" charset="0"/>
            </a:endParaRPr>
          </a:p>
        </p:txBody>
      </p:sp>
      <p:grpSp>
        <p:nvGrpSpPr>
          <p:cNvPr id="172036" name="Group 4"/>
          <p:cNvGrpSpPr/>
          <p:nvPr/>
        </p:nvGrpSpPr>
        <p:grpSpPr bwMode="auto"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72037" name="Rectangle 5"/>
            <p:cNvSpPr>
              <a:spLocks noChangeArrowheads="1"/>
            </p:cNvSpPr>
            <p:nvPr/>
          </p:nvSpPr>
          <p:spPr bwMode="auto"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2038" name="Rectangle 6"/>
            <p:cNvSpPr>
              <a:spLocks noChangeArrowheads="1"/>
            </p:cNvSpPr>
            <p:nvPr/>
          </p:nvSpPr>
          <p:spPr bwMode="auto">
            <a:xfrm>
              <a:off x="192" y="3888"/>
              <a:ext cx="4848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2pPr>
              <a:lvl3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3pPr>
              <a:lvl4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4pPr>
              <a:lvl5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ru-RU" alt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33. </a:t>
              </a:r>
              <a:r>
                <a:rPr lang="ru-RU" alt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 служение/ 2023</a:t>
              </a: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63F4E-9364-4734-B9E2-4B6A8F4516D5}" type="slidenum">
              <a:rPr lang="ru-RU" altLang="ru-RU"/>
              <a:t>34</a:t>
            </a:fld>
            <a:endParaRPr lang="ru-RU" altLang="ru-RU"/>
          </a:p>
        </p:txBody>
      </p:sp>
      <p:pic>
        <p:nvPicPr>
          <p:cNvPr id="139266" name="Picture 2" descr="2022-09-27 23-03-14 Скриншот экра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8743950" cy="583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9267" name="Group 3"/>
          <p:cNvGrpSpPr/>
          <p:nvPr/>
        </p:nvGrpSpPr>
        <p:grpSpPr bwMode="auto"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39268" name="Rectangle 4"/>
            <p:cNvSpPr>
              <a:spLocks noChangeArrowheads="1"/>
            </p:cNvSpPr>
            <p:nvPr/>
          </p:nvSpPr>
          <p:spPr bwMode="auto"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9269" name="Rectangle 5"/>
            <p:cNvSpPr>
              <a:spLocks noChangeArrowheads="1"/>
            </p:cNvSpPr>
            <p:nvPr/>
          </p:nvSpPr>
          <p:spPr bwMode="auto">
            <a:xfrm>
              <a:off x="192" y="3888"/>
              <a:ext cx="4848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2pPr>
              <a:lvl3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3pPr>
              <a:lvl4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4pPr>
              <a:lvl5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ru-RU" alt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34. </a:t>
              </a:r>
              <a:r>
                <a:rPr lang="ru-RU" alt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больничные добровольцы/ 2023</a:t>
              </a: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CA34F-1FE8-489B-9BDE-053E3A40BD52}" type="slidenum">
              <a:rPr lang="ru-RU" altLang="ru-RU"/>
              <a:t>35</a:t>
            </a:fld>
            <a:endParaRPr lang="ru-RU" altLang="ru-RU"/>
          </a:p>
        </p:txBody>
      </p:sp>
      <p:pic>
        <p:nvPicPr>
          <p:cNvPr id="173068" name="Picture 12" descr="YgBzAXssW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429000"/>
            <a:ext cx="2844800" cy="284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3060" name="Picture 4" descr="IMG-20221126-WA002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76200"/>
            <a:ext cx="46482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3062" name="Picture 6" descr="-5276176566914761697_121 (1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581400"/>
            <a:ext cx="2286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3063" name="Picture 7" descr="IMG-20221126-WA002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400"/>
            <a:ext cx="251618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3061" name="Picture 5" descr="-5197689677417660836_12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25" y="3657600"/>
            <a:ext cx="2517775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3064" name="Group 8"/>
          <p:cNvGrpSpPr/>
          <p:nvPr/>
        </p:nvGrpSpPr>
        <p:grpSpPr bwMode="auto"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73065" name="Rectangle 9"/>
            <p:cNvSpPr>
              <a:spLocks noChangeArrowheads="1"/>
            </p:cNvSpPr>
            <p:nvPr/>
          </p:nvSpPr>
          <p:spPr bwMode="auto"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3066" name="Rectangle 10"/>
            <p:cNvSpPr>
              <a:spLocks noChangeArrowheads="1"/>
            </p:cNvSpPr>
            <p:nvPr/>
          </p:nvSpPr>
          <p:spPr bwMode="auto">
            <a:xfrm>
              <a:off x="192" y="3888"/>
              <a:ext cx="4848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2pPr>
              <a:lvl3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3pPr>
              <a:lvl4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4pPr>
              <a:lvl5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ru-RU" alt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35. </a:t>
              </a:r>
              <a:r>
                <a:rPr lang="ru-RU" alt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 служение/ 2023</a:t>
              </a:r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6E874-8FC5-4FB3-AF9F-A1E980DFDCB9}" type="slidenum">
              <a:rPr lang="ru-RU" altLang="ru-RU"/>
              <a:t>36</a:t>
            </a:fld>
            <a:endParaRPr lang="ru-RU" altLang="ru-RU"/>
          </a:p>
        </p:txBody>
      </p:sp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620000" cy="792163"/>
          </a:xfrm>
        </p:spPr>
        <p:txBody>
          <a:bodyPr/>
          <a:lstStyle/>
          <a:p>
            <a:r>
              <a:rPr lang="ru-RU" altLang="ru-RU" sz="2800">
                <a:solidFill>
                  <a:srgbClr val="FF6600"/>
                </a:solidFill>
                <a:latin typeface="Arial Narrow" panose="020B0606020202030204" pitchFamily="34" charset="0"/>
              </a:rPr>
              <a:t>Другие направления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066800"/>
            <a:ext cx="8153400" cy="1447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400" dirty="0">
                <a:latin typeface="Arial Narrow" panose="020B0606020202030204" pitchFamily="34" charset="0"/>
              </a:rPr>
              <a:t>Курсы госпитальных священников: Москва, регионы</a:t>
            </a:r>
          </a:p>
          <a:p>
            <a:pPr>
              <a:lnSpc>
                <a:spcPct val="80000"/>
              </a:lnSpc>
            </a:pPr>
            <a:r>
              <a:rPr lang="ru-RU" altLang="ru-RU" sz="2400" dirty="0">
                <a:latin typeface="Arial Narrow" panose="020B0606020202030204" pitchFamily="34" charset="0"/>
              </a:rPr>
              <a:t>Добровольцы в Новоазовск/ Мариуполь/ Горловку/ Луганск</a:t>
            </a:r>
          </a:p>
          <a:p>
            <a:pPr>
              <a:lnSpc>
                <a:spcPct val="80000"/>
              </a:lnSpc>
            </a:pPr>
            <a:r>
              <a:rPr lang="ru-RU" altLang="ru-RU" sz="2400" dirty="0">
                <a:latin typeface="Arial Narrow" panose="020B0606020202030204" pitchFamily="34" charset="0"/>
              </a:rPr>
              <a:t>Центр медико-социальной помощи в Мариуполе</a:t>
            </a:r>
          </a:p>
          <a:p>
            <a:pPr>
              <a:lnSpc>
                <a:spcPct val="80000"/>
              </a:lnSpc>
            </a:pPr>
            <a:r>
              <a:rPr lang="ru-RU" altLang="ru-RU" sz="2400" dirty="0">
                <a:latin typeface="Arial Narrow" panose="020B0606020202030204" pitchFamily="34" charset="0"/>
              </a:rPr>
              <a:t>«Красная зона»</a:t>
            </a:r>
          </a:p>
          <a:p>
            <a:pPr>
              <a:lnSpc>
                <a:spcPct val="80000"/>
              </a:lnSpc>
            </a:pPr>
            <a:endParaRPr lang="ru-RU" altLang="ru-RU" sz="2400" dirty="0">
              <a:latin typeface="Arial Narrow" panose="020B0606020202030204" pitchFamily="34" charset="0"/>
            </a:endParaRPr>
          </a:p>
        </p:txBody>
      </p:sp>
      <p:pic>
        <p:nvPicPr>
          <p:cNvPr id="175118" name="Picture 14" descr="-5386608461086834067_1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14600"/>
            <a:ext cx="280035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5119" name="Picture 15" descr="-5231440140314984878_12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514600"/>
            <a:ext cx="280035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5120" name="Picture 16" descr="-5388679391237750277_12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514600"/>
            <a:ext cx="280035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5121" name="Group 17"/>
          <p:cNvGrpSpPr/>
          <p:nvPr/>
        </p:nvGrpSpPr>
        <p:grpSpPr bwMode="auto"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75122" name="Rectangle 18"/>
            <p:cNvSpPr>
              <a:spLocks noChangeArrowheads="1"/>
            </p:cNvSpPr>
            <p:nvPr/>
          </p:nvSpPr>
          <p:spPr bwMode="auto"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5123" name="Rectangle 19"/>
            <p:cNvSpPr>
              <a:spLocks noChangeArrowheads="1"/>
            </p:cNvSpPr>
            <p:nvPr/>
          </p:nvSpPr>
          <p:spPr bwMode="auto">
            <a:xfrm>
              <a:off x="192" y="3888"/>
              <a:ext cx="4848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2pPr>
              <a:lvl3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3pPr>
              <a:lvl4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4pPr>
              <a:lvl5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ru-RU" alt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36. </a:t>
              </a:r>
              <a:r>
                <a:rPr lang="ru-RU" alt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 служение/ 2023</a:t>
              </a:r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1438-6F6E-42A5-B739-E076C463E5EE}" type="slidenum">
              <a:rPr lang="ru-RU" altLang="ru-RU"/>
              <a:t>37</a:t>
            </a:fld>
            <a:endParaRPr lang="ru-RU" altLang="ru-RU"/>
          </a:p>
        </p:txBody>
      </p:sp>
      <p:pic>
        <p:nvPicPr>
          <p:cNvPr id="174084" name="Picture 4" descr="-5341352506652998419_1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09550"/>
            <a:ext cx="388620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085" name="Picture 5" descr="-5386427591424064935_12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100" y="228600"/>
            <a:ext cx="21717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086" name="Picture 6" descr="-5354846602407297700_12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200400"/>
            <a:ext cx="2286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087" name="Picture 7" descr="-5267058106532216570_12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00400"/>
            <a:ext cx="25146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088" name="Picture 8" descr="-5435908775769915189_12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228600"/>
            <a:ext cx="21717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089" name="Picture 9" descr="-5456212215754506167_12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463" y="3200400"/>
            <a:ext cx="1658937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090" name="Picture 10" descr="-5391151028952482153_12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113" y="3200400"/>
            <a:ext cx="1690687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4091" name="Group 11"/>
          <p:cNvGrpSpPr/>
          <p:nvPr/>
        </p:nvGrpSpPr>
        <p:grpSpPr bwMode="auto"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74092" name="Rectangle 12"/>
            <p:cNvSpPr>
              <a:spLocks noChangeArrowheads="1"/>
            </p:cNvSpPr>
            <p:nvPr/>
          </p:nvSpPr>
          <p:spPr bwMode="auto"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093" name="Rectangle 13"/>
            <p:cNvSpPr>
              <a:spLocks noChangeArrowheads="1"/>
            </p:cNvSpPr>
            <p:nvPr/>
          </p:nvSpPr>
          <p:spPr bwMode="auto">
            <a:xfrm>
              <a:off x="192" y="3888"/>
              <a:ext cx="4848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2pPr>
              <a:lvl3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3pPr>
              <a:lvl4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4pPr>
              <a:lvl5pPr algn="ctr"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tabLst>
                  <a:tab pos="4483100" algn="l"/>
                </a:tabLst>
                <a:defRPr sz="4400">
                  <a:solidFill>
                    <a:schemeClr val="tx2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ru-RU" alt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37. </a:t>
              </a:r>
              <a:r>
                <a:rPr lang="ru-RU" alt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 служение/ 2023</a:t>
              </a: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38</a:t>
            </a:fld>
            <a:endParaRPr lang="ru-RU">
              <a:latin typeface="Arial" panose="020B0604020202020204" pitchFamily="34" charset="0"/>
            </a:endParaRPr>
          </a:p>
        </p:txBody>
      </p:sp>
      <p:sp>
        <p:nvSpPr>
          <p:cNvPr id="102405" name="Заголовок 102404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 anchor="ctr" anchorCtr="0"/>
          <a:lstStyle/>
          <a:p>
            <a:r>
              <a:rPr sz="2000">
                <a:solidFill>
                  <a:srgbClr val="FF6600"/>
                </a:solidFill>
                <a:latin typeface="Arial Narrow" panose="020B0606020202030204" pitchFamily="34" charset="0"/>
              </a:rPr>
              <a:t>Источники </a:t>
            </a:r>
            <a:br>
              <a:rPr sz="2000">
                <a:solidFill>
                  <a:srgbClr val="FF6600"/>
                </a:solidFill>
                <a:latin typeface="Arial Narrow" panose="020B0606020202030204" pitchFamily="34" charset="0"/>
              </a:rPr>
            </a:br>
            <a:r>
              <a:rPr sz="4000" err="1">
                <a:hlinkClick r:id="rId2"/>
              </a:rPr>
              <a:t>http</a:t>
            </a:r>
            <a:r>
              <a:rPr sz="4000">
                <a:hlinkClick r:id="rId2"/>
              </a:rPr>
              <a:t>://</a:t>
            </a:r>
            <a:r>
              <a:rPr sz="4000" err="1">
                <a:hlinkClick r:id="rId2"/>
              </a:rPr>
              <a:t>www.diaconia.ru</a:t>
            </a:r>
            <a:br>
              <a:rPr sz="4000"/>
            </a:br>
            <a:endParaRPr sz="4000"/>
          </a:p>
        </p:txBody>
      </p:sp>
      <p:sp>
        <p:nvSpPr>
          <p:cNvPr id="102403" name="Замещающий текст 102402"/>
          <p:cNvSpPr>
            <a:spLocks noGrp="1"/>
          </p:cNvSpPr>
          <p:nvPr>
            <p:ph type="body" sz="half" idx="1"/>
          </p:nvPr>
        </p:nvSpPr>
        <p:spPr>
          <a:xfrm>
            <a:off x="533400" y="1371600"/>
            <a:ext cx="8229600" cy="3048000"/>
          </a:xfrm>
        </p:spPr>
        <p:txBody>
          <a:bodyPr/>
          <a:lstStyle/>
          <a:p>
            <a:pPr>
              <a:lnSpc>
                <a:spcPct val="90000"/>
              </a:lnSpc>
              <a:buClrTx/>
              <a:buSzTx/>
              <a:buFontTx/>
            </a:pPr>
            <a:r>
              <a:rPr sz="2000">
                <a:latin typeface="Arial Narrow" panose="020B0606020202030204" pitchFamily="34" charset="0"/>
              </a:rPr>
              <a:t>Больничный священник. </a:t>
            </a:r>
            <a:r>
              <a:rPr sz="2000" b="1">
                <a:latin typeface="Arial Narrow" panose="020B0606020202030204" pitchFamily="34" charset="0"/>
              </a:rPr>
              <a:t>Автор:</a:t>
            </a:r>
            <a:r>
              <a:rPr sz="2000">
                <a:latin typeface="Arial Narrow" panose="020B0606020202030204" pitchFamily="34" charset="0"/>
              </a:rPr>
              <a:t> Епископ </a:t>
            </a:r>
            <a:r>
              <a:rPr sz="2000" err="1">
                <a:latin typeface="Arial Narrow" panose="020B0606020202030204" pitchFamily="34" charset="0"/>
              </a:rPr>
              <a:t>Пантелеимон</a:t>
            </a:r>
            <a:r>
              <a:rPr sz="2000">
                <a:latin typeface="Arial Narrow" panose="020B0606020202030204" pitchFamily="34" charset="0"/>
              </a:rPr>
              <a:t> (Шатов)</a:t>
            </a:r>
            <a:endParaRPr sz="2000">
              <a:latin typeface="Arial Narrow" panose="020B0606020202030204" pitchFamily="34" charset="0"/>
              <a:hlinkClick r:id="rId2"/>
            </a:endParaRPr>
          </a:p>
          <a:p>
            <a:pPr>
              <a:lnSpc>
                <a:spcPct val="90000"/>
              </a:lnSpc>
              <a:buClrTx/>
              <a:buSzTx/>
              <a:buFontTx/>
            </a:pPr>
            <a:r>
              <a:rPr sz="2000" err="1">
                <a:latin typeface="Arial Narrow" panose="020B0606020202030204" pitchFamily="34" charset="0"/>
              </a:rPr>
              <a:t>Требные</a:t>
            </a:r>
            <a:r>
              <a:rPr sz="2000">
                <a:latin typeface="Arial Narrow" panose="020B0606020202030204" pitchFamily="34" charset="0"/>
              </a:rPr>
              <a:t> сестры в больнице: помощь священнику и больным. </a:t>
            </a:r>
            <a:r>
              <a:rPr sz="2000" b="1">
                <a:latin typeface="Arial Narrow" panose="020B0606020202030204" pitchFamily="34" charset="0"/>
              </a:rPr>
              <a:t>Автор:</a:t>
            </a:r>
            <a:r>
              <a:rPr sz="2000">
                <a:latin typeface="Arial Narrow" panose="020B0606020202030204" pitchFamily="34" charset="0"/>
              </a:rPr>
              <a:t> А. Б. Хмелевская</a:t>
            </a:r>
            <a:endParaRPr sz="2000" b="1">
              <a:latin typeface="Arial Narrow" panose="020B0606020202030204" pitchFamily="34" charset="0"/>
            </a:endParaRPr>
          </a:p>
          <a:p>
            <a:pPr>
              <a:lnSpc>
                <a:spcPct val="90000"/>
              </a:lnSpc>
              <a:buClrTx/>
              <a:buSzTx/>
              <a:buFontTx/>
            </a:pPr>
            <a:r>
              <a:rPr sz="2000">
                <a:latin typeface="Arial Narrow" panose="020B0606020202030204" pitchFamily="34" charset="0"/>
              </a:rPr>
              <a:t>Пособие по уходу за тяжелобольными. Книга в помощь добровольцам</a:t>
            </a:r>
            <a:endParaRPr sz="2000" b="1">
              <a:latin typeface="Arial Narrow" panose="020B0606020202030204" pitchFamily="34" charset="0"/>
            </a:endParaRPr>
          </a:p>
          <a:p>
            <a:pPr>
              <a:lnSpc>
                <a:spcPct val="90000"/>
              </a:lnSpc>
              <a:buClrTx/>
              <a:buSzTx/>
              <a:buFontTx/>
            </a:pPr>
            <a:r>
              <a:rPr sz="2000">
                <a:latin typeface="Arial Narrow" panose="020B0606020202030204" pitchFamily="34" charset="0"/>
              </a:rPr>
              <a:t>Как организовать службу добровольцев: учебник для начинающих. </a:t>
            </a:r>
            <a:r>
              <a:rPr sz="2000" b="1">
                <a:latin typeface="Arial Narrow" panose="020B0606020202030204" pitchFamily="34" charset="0"/>
              </a:rPr>
              <a:t>Авторы:</a:t>
            </a:r>
            <a:r>
              <a:rPr sz="2000">
                <a:latin typeface="Arial Narrow" panose="020B0606020202030204" pitchFamily="34" charset="0"/>
              </a:rPr>
              <a:t> епископ Орехово-Зуевский </a:t>
            </a:r>
            <a:r>
              <a:rPr sz="2000" err="1">
                <a:latin typeface="Arial Narrow" panose="020B0606020202030204" pitchFamily="34" charset="0"/>
              </a:rPr>
              <a:t>Пантелеимон</a:t>
            </a:r>
            <a:r>
              <a:rPr sz="2000">
                <a:latin typeface="Arial Narrow" panose="020B0606020202030204" pitchFamily="34" charset="0"/>
              </a:rPr>
              <a:t>, диакон Игорь Куликов, Марина Васильева [и </a:t>
            </a:r>
            <a:r>
              <a:rPr sz="2000" err="1">
                <a:latin typeface="Arial Narrow" panose="020B0606020202030204" pitchFamily="34" charset="0"/>
              </a:rPr>
              <a:t>др</a:t>
            </a:r>
            <a:r>
              <a:rPr sz="2000">
                <a:latin typeface="Arial Narrow" panose="020B0606020202030204" pitchFamily="34" charset="0"/>
              </a:rPr>
              <a:t>].</a:t>
            </a:r>
            <a:endParaRPr sz="2000">
              <a:latin typeface="Arial Narrow" panose="020B0606020202030204" pitchFamily="34" charset="0"/>
              <a:hlinkClick r:id="rId3"/>
            </a:endParaRPr>
          </a:p>
          <a:p>
            <a:pPr>
              <a:lnSpc>
                <a:spcPct val="90000"/>
              </a:lnSpc>
              <a:buClrTx/>
              <a:buSzTx/>
              <a:buFontTx/>
            </a:pPr>
            <a:r>
              <a:rPr sz="2000">
                <a:latin typeface="Arial Narrow" panose="020B0606020202030204" pitchFamily="34" charset="0"/>
              </a:rPr>
              <a:t>Пастырская и сестринская помощь ВИЧ-инфицированным людям. Пособие для священников, сестер милосердия и добровольцев</a:t>
            </a:r>
            <a:endParaRPr sz="2000" b="1">
              <a:latin typeface="Arial Narrow" panose="020B0606020202030204" pitchFamily="34" charset="0"/>
            </a:endParaRPr>
          </a:p>
        </p:txBody>
      </p:sp>
      <p:graphicFrame>
        <p:nvGraphicFramePr>
          <p:cNvPr id="102404" name="Замещающее содержимое 102403"/>
          <p:cNvGraphicFramePr>
            <a:graphicFrameLocks noGrp="1"/>
          </p:cNvGraphicFramePr>
          <p:nvPr>
            <p:ph sz="half" idx="2"/>
          </p:nvPr>
        </p:nvGraphicFramePr>
        <p:xfrm>
          <a:off x="990600" y="4191000"/>
          <a:ext cx="7162800" cy="196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3398500" imgH="3670300" progId="Photoshop.Image.8">
                  <p:embed/>
                </p:oleObj>
              </mc:Choice>
              <mc:Fallback>
                <p:oleObj r:id="rId4" imgW="13398500" imgH="3670300" progId="Photoshop.Image.8">
                  <p:embed/>
                  <p:pic>
                    <p:nvPicPr>
                      <p:cNvPr id="0" name="Изображение 3077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90600" y="4191000"/>
                        <a:ext cx="7162800" cy="1962150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2407" name="Группа 102406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02408" name="Прямоугольник 102407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2409" name="Прямоугольник 102408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38</a:t>
              </a: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служение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39</a:t>
            </a:fld>
            <a:endParaRPr lang="ru-RU">
              <a:latin typeface="Arial" panose="020B0604020202020204" pitchFamily="34" charset="0"/>
            </a:endParaRPr>
          </a:p>
        </p:txBody>
      </p:sp>
      <p:pic>
        <p:nvPicPr>
          <p:cNvPr id="103431" name="Изображение 103430" descr="2022-09-27 17-28-13 Скриншот экрана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05" y="36576"/>
            <a:ext cx="7824795" cy="70104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03432" name="Группа 103431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03433" name="Прямоугольник 103432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03434" name="Прямоугольник 103433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3</a:t>
              </a: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9.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служение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ru-RU">
                <a:latin typeface="Arial" panose="020B0604020202020204" pitchFamily="34" charset="0"/>
              </a:rPr>
              <a:t>40</a:t>
            </a:fld>
            <a:endParaRPr lang="ru-RU">
              <a:latin typeface="Arial" panose="020B0604020202020204" pitchFamily="34" charset="0"/>
            </a:endParaRPr>
          </a:p>
        </p:txBody>
      </p:sp>
      <p:pic>
        <p:nvPicPr>
          <p:cNvPr id="117764" name="Изображение 117763" descr="2022-09-27 17-29-47 Скриншот экрана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09800"/>
            <a:ext cx="5857875" cy="18954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17765" name="Группа 117764"/>
          <p:cNvGrpSpPr/>
          <p:nvPr/>
        </p:nvGrpSpPr>
        <p:grpSpPr>
          <a:xfrm>
            <a:off x="0" y="6172200"/>
            <a:ext cx="9144000" cy="685800"/>
            <a:chOff x="0" y="3888"/>
            <a:chExt cx="5760" cy="432"/>
          </a:xfrm>
        </p:grpSpPr>
        <p:sp>
          <p:nvSpPr>
            <p:cNvPr id="117766" name="Прямоугольник 117765"/>
            <p:cNvSpPr/>
            <p:nvPr/>
          </p:nvSpPr>
          <p:spPr>
            <a:xfrm>
              <a:off x="0" y="3888"/>
              <a:ext cx="5760" cy="432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17767" name="Прямоугольник 117766"/>
            <p:cNvSpPr/>
            <p:nvPr/>
          </p:nvSpPr>
          <p:spPr>
            <a:xfrm>
              <a:off x="192" y="3888"/>
              <a:ext cx="4848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>
              <a:lvl1pPr marL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4400" u="none" kern="1200" baseline="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</a:lstStyle>
            <a:p>
              <a:pPr lvl="0" algn="l" defTabSz="914400">
                <a:tabLst>
                  <a:tab pos="4483100" algn="l"/>
                </a:tabLst>
              </a:pPr>
              <a:r>
                <a: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40</a:t>
              </a:r>
              <a:r>
                <a:rPr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.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больничное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sz="14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служение</a:t>
              </a:r>
              <a:r>
                <a:rPr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/ 202</a:t>
              </a:r>
              <a:r>
                <a:rPr lang="ru-RU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Clouds</Template>
  <TotalTime>0</TotalTime>
  <Words>1461</Words>
  <Application>Microsoft Office PowerPoint</Application>
  <PresentationFormat>Экран (4:3)</PresentationFormat>
  <Paragraphs>205</Paragraphs>
  <Slides>40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5" baseType="lpstr">
      <vt:lpstr>Arial</vt:lpstr>
      <vt:lpstr>Arial Narrow</vt:lpstr>
      <vt:lpstr>Times New Roman</vt:lpstr>
      <vt:lpstr>Оформление по умолчанию</vt:lpstr>
      <vt:lpstr>Photoshop.Image.8</vt:lpstr>
      <vt:lpstr>БОЛЬНИЧНОЕ СЛУЖЕНИЕ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Поправки к закону «Об основе охраны здоровья» </vt:lpstr>
      <vt:lpstr>Установление контакта с администрацией </vt:lpstr>
      <vt:lpstr>ЭНТУЗИАСТ</vt:lpstr>
      <vt:lpstr>Презентация PowerPoint</vt:lpstr>
      <vt:lpstr>Храм или молитвенная комната  в больнице</vt:lpstr>
      <vt:lpstr>Инициатива открытия больничного храма </vt:lpstr>
      <vt:lpstr>Деньги в больнице</vt:lpstr>
      <vt:lpstr>Информационные материалы в больнице</vt:lpstr>
      <vt:lpstr>Служение священника  в больничных палатах</vt:lpstr>
      <vt:lpstr>Зачем нужен помощник?</vt:lpstr>
      <vt:lpstr>Презентация PowerPoint</vt:lpstr>
      <vt:lpstr>Проблемы</vt:lpstr>
      <vt:lpstr>Как привлечь?</vt:lpstr>
      <vt:lpstr>Обучение добровольцев</vt:lpstr>
      <vt:lpstr>Презентация PowerPoint</vt:lpstr>
      <vt:lpstr>Цифры</vt:lpstr>
      <vt:lpstr>Молебны в отделениях</vt:lpstr>
      <vt:lpstr>Зачем это нужно?</vt:lpstr>
      <vt:lpstr>Другие формы больничного служения</vt:lpstr>
      <vt:lpstr>Презентация PowerPoint</vt:lpstr>
      <vt:lpstr>Что еще можно делать в больнице?</vt:lpstr>
      <vt:lpstr>Презентация PowerPoint</vt:lpstr>
      <vt:lpstr>Доступ добровольцев в госпитали </vt:lpstr>
      <vt:lpstr>Презентация PowerPoint</vt:lpstr>
      <vt:lpstr>Как попасть в госпиталь?</vt:lpstr>
      <vt:lpstr>Взаимодействие с госпиталем</vt:lpstr>
      <vt:lpstr>Презентация PowerPoint</vt:lpstr>
      <vt:lpstr>Презентация PowerPoint</vt:lpstr>
      <vt:lpstr>Другие направления</vt:lpstr>
      <vt:lpstr>Презентация PowerPoint</vt:lpstr>
      <vt:lpstr>Источники  http://www.diaconia.ru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Полина Кондратенко</dc:creator>
  <cp:lastModifiedBy>Полина Кондратенко</cp:lastModifiedBy>
  <cp:revision>177</cp:revision>
  <dcterms:created xsi:type="dcterms:W3CDTF">2023-03-28T14:19:00Z</dcterms:created>
  <dcterms:modified xsi:type="dcterms:W3CDTF">2023-11-16T12:39:56Z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ICV">
    <vt:lpwstr>BFA456E2269E4483A5501558BE343585</vt:lpwstr>
  </property>
  <property fmtid="{D5CDD505-2E9C-101B-9397-08002B2CF9AE}" pid="4" name="KSOProductBuildVer">
    <vt:lpwstr>1049-11.2.0.11516</vt:lpwstr>
  </property>
</Properties>
</file>