
<file path=[Content_Types].xml><?xml version="1.0" encoding="utf-8"?>
<Types xmlns="http://schemas.openxmlformats.org/package/2006/content-types">
  <Default Extension="gif" ContentType="image/gif"/>
  <Default Extension="heic" ContentType="image/heic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828" r:id="rId3"/>
    <p:sldId id="784" r:id="rId4"/>
    <p:sldId id="810" r:id="rId5"/>
    <p:sldId id="815" r:id="rId6"/>
    <p:sldId id="816" r:id="rId7"/>
    <p:sldId id="817" r:id="rId8"/>
    <p:sldId id="811" r:id="rId9"/>
    <p:sldId id="812" r:id="rId10"/>
    <p:sldId id="831" r:id="rId11"/>
    <p:sldId id="832" r:id="rId12"/>
    <p:sldId id="833" r:id="rId13"/>
    <p:sldId id="834" r:id="rId14"/>
    <p:sldId id="835" r:id="rId15"/>
    <p:sldId id="813" r:id="rId16"/>
    <p:sldId id="818" r:id="rId17"/>
    <p:sldId id="819" r:id="rId18"/>
    <p:sldId id="825" r:id="rId19"/>
    <p:sldId id="826" r:id="rId20"/>
    <p:sldId id="827" r:id="rId21"/>
    <p:sldId id="820" r:id="rId22"/>
    <p:sldId id="823" r:id="rId23"/>
    <p:sldId id="824" r:id="rId24"/>
    <p:sldId id="822" r:id="rId25"/>
    <p:sldId id="836" r:id="rId26"/>
  </p:sldIdLst>
  <p:sldSz cx="12192000" cy="6858000"/>
  <p:notesSz cx="6792913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3D33"/>
    <a:srgbClr val="548235"/>
    <a:srgbClr val="FF7C80"/>
    <a:srgbClr val="D68474"/>
    <a:srgbClr val="FF1919"/>
    <a:srgbClr val="FF3399"/>
    <a:srgbClr val="13377D"/>
    <a:srgbClr val="44546A"/>
    <a:srgbClr val="FFE1E1"/>
    <a:srgbClr val="CFD1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inimized">
    <p:restoredLeft sz="0" autoAdjust="0"/>
    <p:restoredTop sz="0" autoAdjust="0"/>
  </p:normalViewPr>
  <p:slideViewPr>
    <p:cSldViewPr snapToGrid="0" snapToObjects="1">
      <p:cViewPr varScale="1">
        <p:scale>
          <a:sx n="22" d="100"/>
          <a:sy n="22" d="100"/>
        </p:scale>
        <p:origin x="3446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r>
              <a:rPr lang="ru-RU" sz="2000" b="1">
                <a:latin typeface="Cambria" panose="02040503050406030204" pitchFamily="18" charset="0"/>
                <a:ea typeface="Cambria" panose="02040503050406030204" pitchFamily="18" charset="0"/>
              </a:rPr>
              <a:t>% потерь среди личного состава военнослужащих</a:t>
            </a:r>
            <a:r>
              <a:rPr lang="ru-RU" sz="2000" b="1" baseline="0">
                <a:latin typeface="Cambria" panose="02040503050406030204" pitchFamily="18" charset="0"/>
                <a:ea typeface="Cambria" panose="02040503050406030204" pitchFamily="18" charset="0"/>
              </a:rPr>
              <a:t> США из-за получения боевых психических травм</a:t>
            </a:r>
            <a:endParaRPr lang="ru-RU" sz="2000" b="1">
              <a:latin typeface="Cambria" panose="02040503050406030204" pitchFamily="18" charset="0"/>
              <a:ea typeface="Cambria" panose="020405030504060302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Лист1!$B$2:$B$4</c:f>
              <c:strCache>
                <c:ptCount val="3"/>
                <c:pt idx="0">
                  <c:v>Вторая мировая война</c:v>
                </c:pt>
                <c:pt idx="1">
                  <c:v>Война в Корее (1950-1953)</c:v>
                </c:pt>
                <c:pt idx="2">
                  <c:v>Война во Вьетнаме (1964-1973)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0.38</c:v>
                </c:pt>
                <c:pt idx="1">
                  <c:v>0.15</c:v>
                </c:pt>
                <c:pt idx="2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DE-4C85-A23A-A449F52E8C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839543376"/>
        <c:axId val="-1839542832"/>
      </c:barChart>
      <c:catAx>
        <c:axId val="-1839543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ru-RU"/>
          </a:p>
        </c:txPr>
        <c:crossAx val="-1839542832"/>
        <c:crosses val="autoZero"/>
        <c:auto val="1"/>
        <c:lblAlgn val="ctr"/>
        <c:lblOffset val="100"/>
        <c:noMultiLvlLbl val="0"/>
      </c:catAx>
      <c:valAx>
        <c:axId val="-1839542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839543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7745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91A184-6615-4C32-806A-6B6DA159148B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39838"/>
            <a:ext cx="5954713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292" y="4776431"/>
            <a:ext cx="5434330" cy="390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3596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7745" y="9427076"/>
            <a:ext cx="2943596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243AF4-53F9-48A9-96AF-82BC8F2DD8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084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243AF4-53F9-48A9-96AF-82BC8F2DD84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287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243AF4-53F9-48A9-96AF-82BC8F2DD84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455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243AF4-53F9-48A9-96AF-82BC8F2DD84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32721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243AF4-53F9-48A9-96AF-82BC8F2DD84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2335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243AF4-53F9-48A9-96AF-82BC8F2DD84E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0295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243AF4-53F9-48A9-96AF-82BC8F2DD84E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8197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243AF4-53F9-48A9-96AF-82BC8F2DD84E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96957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2DB684-E61D-874D-A887-7EE9558C118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2457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2492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5860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243AF4-53F9-48A9-96AF-82BC8F2DD84E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0042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243AF4-53F9-48A9-96AF-82BC8F2DD84E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5738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243AF4-53F9-48A9-96AF-82BC8F2DD84E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685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76D4CD-DF71-2344-B008-2C8B3B3CFB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9BE69B0-90CE-244B-9D11-96EE7AF00B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9706B8-2AB1-B04F-A57E-528EF157F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130C-D67C-4E4D-B848-B4B8ABE07B1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CEF4137-3AFF-5847-955A-2646F6605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680BE9-7C43-A446-931E-77C574CEA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83A07-682F-6D49-B093-B90B0113D0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15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DDBAEA-5AC5-EC4F-B110-289A8A958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812E93-B054-5F4C-BF3A-C55965E2CB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D99E6C-3DC7-C14A-8CEC-2FDD524DE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130C-D67C-4E4D-B848-B4B8ABE07B1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D44A09-2BF2-B143-809E-5ED423933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72BFA6-B851-8C40-8DED-14EEC462B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83A07-682F-6D49-B093-B90B0113D0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3545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676806-6884-974C-B73A-640EDE1DF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B553AE0-0EB9-A34E-834A-C82816F7C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4D024D-A139-FB42-9B67-B46AF2016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130C-D67C-4E4D-B848-B4B8ABE07B1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555AA9A-DC7C-024F-AEE3-90B0C9AB7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AB47E5-1657-7845-80A9-01E19AC8E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83A07-682F-6D49-B093-B90B0113D0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567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9A7CCE-DF0A-AF46-8502-E43CC2414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06F7D4-A5E2-7B4F-A35E-BE78806973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05C7A78-52C9-FC4B-B222-CFED5F0A3A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EF10B9A-1047-1947-B9FC-0A6F025A0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130C-D67C-4E4D-B848-B4B8ABE07B1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04EB7BE-0177-BE4A-AC70-D09625441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923A462-1AE1-A642-ADD7-93BE1C8D2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83A07-682F-6D49-B093-B90B0113D0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30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552BA3-1485-7542-B78C-FB2112CBA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6339A2B-EADF-6342-8D10-14E8572C62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968D1E9-51B2-A047-BB61-5303509AF9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CA7BAC2-5D4B-0049-BE01-C35B55137E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5524FD4-9473-CA4E-AD51-32928F85ED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D06BE60-7905-814C-8313-F6DC3DDE2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130C-D67C-4E4D-B848-B4B8ABE07B1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064DC96-FA85-3C40-BF72-FC4217EB5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5F25A41-CCCB-B942-A7B6-AB5143D9A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83A07-682F-6D49-B093-B90B0113D0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016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4E6FAE-F9CA-F744-8F48-29E4D77E4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AD6B5A8-72EB-6E4D-BDD5-4C08AEC89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130C-D67C-4E4D-B848-B4B8ABE07B1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FFA9C3A-99AE-BA4C-BABA-4FB12A7ED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B9E3E37-C0EB-D047-83F8-B6C0A2C32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83A07-682F-6D49-B093-B90B0113D0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50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1E12F2C-4B0E-124B-8146-3B08C1D89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130C-D67C-4E4D-B848-B4B8ABE07B1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1BAF45F-722A-A242-96C3-E7AF94119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DAC267E-E7D3-064E-A447-2FE43630B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83A07-682F-6D49-B093-B90B0113D0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940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2B6B1A-F7C4-604D-85E8-41A9E2E1C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C313E3-B768-CA47-B6F5-D6FC9E9EC5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5215DA6-90FE-AB4F-AE93-E68F3D45BA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52061DB-0040-ED45-A284-81833A05A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130C-D67C-4E4D-B848-B4B8ABE07B1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02A234F-DF8F-E348-9D6F-A97B9F304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3F86DB8-FF57-C644-8C71-F66468447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83A07-682F-6D49-B093-B90B0113D0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6701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4E6C34-533E-884C-AD14-80BB7D419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94D80B9-3583-CF41-B63B-15B68A1F41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6F2DCCA-8B3C-9C4A-965D-6891BA2B5D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2149E61-45CF-0540-9CC6-532B1B23F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130C-D67C-4E4D-B848-B4B8ABE07B1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134C1E8-3161-214E-8B70-889EDC9E5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95D5E14-962E-124B-86D4-03188CA04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83A07-682F-6D49-B093-B90B0113D0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29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1B5BEF-194A-3D44-BD11-6A42458DF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818B97E-1A9F-634B-9E74-CFD0B93150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E61367-ADF8-F34D-B2BB-8FAA417C4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130C-D67C-4E4D-B848-B4B8ABE07B1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5867B16-C31C-0F46-B869-0A5B68730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754D2E-928A-CE4C-B46F-A2FE2CD7A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83A07-682F-6D49-B093-B90B0113D0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581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2C206B6-BF1D-CF49-B81F-AF722D0C8D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6B0E973-B82A-1343-9E9E-BF765FD109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54E384-B811-FA4B-9C86-41E8128AC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130C-D67C-4E4D-B848-B4B8ABE07B1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0A6C302-7911-D14B-AD70-6AB829EB0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A6DE66-13D8-3C42-8ACA-AE6E9ABD3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83A07-682F-6D49-B093-B90B0113D0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39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D1E1F6-3568-4749-8156-95900C01E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38CDD87-46F8-EF4F-8F82-8A2F7F315C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92F0D1-B005-A348-A25F-D80548E1CF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1130C-D67C-4E4D-B848-B4B8ABE07B10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8BFC937-23CF-DB45-A5D1-AF93F9F1C7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A53BAF9-FCD9-0E4F-B5C7-E15F329F8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983A07-682F-6D49-B093-B90B0113D0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427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heic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heic"/><Relationship Id="rId4" Type="http://schemas.openxmlformats.org/officeDocument/2006/relationships/image" Target="../media/image20.heic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06644" y="174356"/>
            <a:ext cx="11778712" cy="650928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57A4FC-B666-AC86-58B0-D621205D917F}"/>
              </a:ext>
            </a:extLst>
          </p:cNvPr>
          <p:cNvSpPr txBox="1"/>
          <p:nvPr/>
        </p:nvSpPr>
        <p:spPr>
          <a:xfrm>
            <a:off x="568689" y="4226349"/>
            <a:ext cx="110546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Зинченко Юрий Петрович </a:t>
            </a:r>
            <a:endParaRPr lang="en-US" sz="18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</a:endParaRPr>
          </a:p>
          <a:p>
            <a:pPr algn="ctr"/>
            <a:r>
              <a:rPr lang="ru-RU" sz="1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декан факультета психологии МГУ имени М.В. Ломоносова, </a:t>
            </a:r>
            <a:endParaRPr lang="en-US" sz="18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</a:endParaRPr>
          </a:p>
          <a:p>
            <a:pPr algn="ctr"/>
            <a:r>
              <a:rPr lang="ru-RU" sz="1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директор Психологического института Российской академии образования,</a:t>
            </a:r>
          </a:p>
          <a:p>
            <a:pPr algn="ctr"/>
            <a:r>
              <a:rPr lang="ru-RU" sz="1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член совета при Президенте Российской Федерации по науке и образованию, </a:t>
            </a:r>
          </a:p>
          <a:p>
            <a:pPr algn="ctr"/>
            <a:r>
              <a:rPr lang="ru-RU" sz="1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президент Российского психологического общества, </a:t>
            </a:r>
          </a:p>
          <a:p>
            <a:pPr algn="ctr"/>
            <a:r>
              <a:rPr lang="ru-RU" sz="1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главный внештатный специалист по медицинской  психологии Минздрава России, </a:t>
            </a:r>
            <a:endParaRPr lang="en-US" sz="18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</a:endParaRPr>
          </a:p>
          <a:p>
            <a:pPr algn="ctr"/>
            <a:r>
              <a:rPr lang="ru-RU" sz="1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доктор психологических наук, профессор, академик РАО</a:t>
            </a:r>
          </a:p>
          <a:p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1F1B0EA-513C-A88B-7A29-39BAB903DA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39846" y="791591"/>
            <a:ext cx="1307610" cy="1307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5D83933-C80C-0C14-4794-07F190C690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604" y="621128"/>
            <a:ext cx="1611283" cy="1611283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9C6E83B2-E570-D99E-D5B8-34CE3693E505}"/>
              </a:ext>
            </a:extLst>
          </p:cNvPr>
          <p:cNvGrpSpPr/>
          <p:nvPr/>
        </p:nvGrpSpPr>
        <p:grpSpPr>
          <a:xfrm>
            <a:off x="2752656" y="500233"/>
            <a:ext cx="1792477" cy="1598968"/>
            <a:chOff x="5178099" y="241557"/>
            <a:chExt cx="1792477" cy="1598968"/>
          </a:xfrm>
        </p:grpSpPr>
        <p:pic>
          <p:nvPicPr>
            <p:cNvPr id="10" name="Google Shape;151;p22">
              <a:extLst>
                <a:ext uri="{FF2B5EF4-FFF2-40B4-BE49-F238E27FC236}">
                  <a16:creationId xmlns:a16="http://schemas.microsoft.com/office/drawing/2014/main" id="{98D64BF5-34F9-D98C-E7DE-175B3FFC95A0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2809" y="241557"/>
              <a:ext cx="1440000" cy="144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FF574E88-D392-4862-8256-F4F659A74B9A}"/>
                </a:ext>
              </a:extLst>
            </p:cNvPr>
            <p:cNvSpPr/>
            <p:nvPr/>
          </p:nvSpPr>
          <p:spPr>
            <a:xfrm>
              <a:off x="5178099" y="1440415"/>
              <a:ext cx="17924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000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Факультет психологии</a:t>
              </a:r>
            </a:p>
            <a:p>
              <a:pPr algn="ctr"/>
              <a:r>
                <a:rPr lang="ru-RU" sz="1000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МГУ имени М.В. Ломоносова</a:t>
              </a:r>
              <a:endParaRPr lang="ru-RU" sz="1000" i="1" dirty="0"/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072" y="465485"/>
            <a:ext cx="3998068" cy="2186443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36CE06A-25B0-5849-8ADD-8FFB68E291CD}"/>
              </a:ext>
            </a:extLst>
          </p:cNvPr>
          <p:cNvSpPr/>
          <p:nvPr/>
        </p:nvSpPr>
        <p:spPr>
          <a:xfrm>
            <a:off x="-1" y="2447593"/>
            <a:ext cx="12192000" cy="16197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200" b="1" i="1" dirty="0">
                <a:latin typeface="Cambria" panose="02040503050406030204" pitchFamily="18" charset="0"/>
                <a:ea typeface="Cambria" panose="02040503050406030204" pitchFamily="18" charset="0"/>
              </a:rPr>
              <a:t>Психологические аспекты сопровождения посттравматических стрессовых расстройств</a:t>
            </a:r>
            <a:endParaRPr lang="ru-RU" sz="3200" b="1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714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36CE06A-25B0-5849-8ADD-8FFB68E291CD}"/>
              </a:ext>
            </a:extLst>
          </p:cNvPr>
          <p:cNvSpPr/>
          <p:nvPr/>
        </p:nvSpPr>
        <p:spPr>
          <a:xfrm>
            <a:off x="0" y="346028"/>
            <a:ext cx="12192000" cy="8863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7000"/>
              </a:lnSpc>
            </a:pPr>
            <a:r>
              <a:rPr lang="ru-RU" sz="2400" b="1" dirty="0">
                <a:latin typeface="Cambria" panose="02040503050406030204" pitchFamily="18" charset="0"/>
              </a:rPr>
              <a:t>Поручения Президента Российской Федерации В.В. Путина</a:t>
            </a:r>
          </a:p>
          <a:p>
            <a:pPr algn="ctr">
              <a:lnSpc>
                <a:spcPct val="107000"/>
              </a:lnSpc>
            </a:pPr>
            <a:r>
              <a:rPr lang="ru-RU" sz="2400" b="1" dirty="0">
                <a:latin typeface="Cambria" panose="02040503050406030204" pitchFamily="18" charset="0"/>
              </a:rPr>
              <a:t>по поддержке психологического благополучия населения</a:t>
            </a:r>
            <a:endParaRPr lang="ru-RU" sz="2400" b="1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F341FE3-460D-F342-9769-1F5BABE6FF5D}"/>
              </a:ext>
            </a:extLst>
          </p:cNvPr>
          <p:cNvSpPr/>
          <p:nvPr/>
        </p:nvSpPr>
        <p:spPr>
          <a:xfrm>
            <a:off x="206644" y="174356"/>
            <a:ext cx="11778712" cy="650928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21" y="1376246"/>
            <a:ext cx="4348767" cy="20527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7208" y="3098707"/>
            <a:ext cx="4224093" cy="20657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6672" y="1447029"/>
            <a:ext cx="4481221" cy="22194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444" y="4593834"/>
            <a:ext cx="3557011" cy="16902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122" name="Picture 2" descr="https://s0.rbk.ru/v6_top_pics/media/img/2/12/756323179716122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65" b="2670"/>
          <a:stretch/>
        </p:blipFill>
        <p:spPr bwMode="auto">
          <a:xfrm>
            <a:off x="7387851" y="4199499"/>
            <a:ext cx="4078861" cy="2237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5043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36CE06A-25B0-5849-8ADD-8FFB68E291CD}"/>
              </a:ext>
            </a:extLst>
          </p:cNvPr>
          <p:cNvSpPr/>
          <p:nvPr/>
        </p:nvSpPr>
        <p:spPr>
          <a:xfrm>
            <a:off x="0" y="346028"/>
            <a:ext cx="12192000" cy="8863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Cambria" panose="02040503050406030204" pitchFamily="18" charset="0"/>
              </a:rPr>
              <a:t>Текущее время – время включенности психологов в активную деятельность</a:t>
            </a:r>
            <a:endParaRPr lang="ru-RU" sz="2400" b="1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F341FE3-460D-F342-9769-1F5BABE6FF5D}"/>
              </a:ext>
            </a:extLst>
          </p:cNvPr>
          <p:cNvSpPr/>
          <p:nvPr/>
        </p:nvSpPr>
        <p:spPr>
          <a:xfrm>
            <a:off x="206644" y="174356"/>
            <a:ext cx="11778712" cy="650928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490989" y="1404057"/>
            <a:ext cx="727570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Психологическая помощь как неотъемлемая часть реабилитационного процесса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Психологическая помощь школьникам и студентам ВУЗов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Психологическая помощь военнослужащим и их семьям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Психологическая помощь населению и обсуждение проекта ФЗ «О психологической помощи»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Психологическое сопровождение организаций и бизнеса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Тематические группы психологической поддержки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Мониторинг психологического благополучия разных групп граждан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Психологическое сопровождение космонавтов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…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691" y="1467698"/>
            <a:ext cx="3862655" cy="495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7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36CE06A-25B0-5849-8ADD-8FFB68E291CD}"/>
              </a:ext>
            </a:extLst>
          </p:cNvPr>
          <p:cNvSpPr/>
          <p:nvPr/>
        </p:nvSpPr>
        <p:spPr>
          <a:xfrm>
            <a:off x="0" y="346028"/>
            <a:ext cx="12192000" cy="8863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Cambria" panose="02040503050406030204" pitchFamily="18" charset="0"/>
              </a:rPr>
              <a:t>Актуальные психологические проблемы</a:t>
            </a:r>
            <a:endParaRPr lang="ru-RU" sz="2400" b="1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F341FE3-460D-F342-9769-1F5BABE6FF5D}"/>
              </a:ext>
            </a:extLst>
          </p:cNvPr>
          <p:cNvSpPr/>
          <p:nvPr/>
        </p:nvSpPr>
        <p:spPr>
          <a:xfrm>
            <a:off x="206644" y="174356"/>
            <a:ext cx="11778712" cy="650928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4620379" y="1404057"/>
            <a:ext cx="716954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10000"/>
              </a:lnSpc>
              <a:spcAft>
                <a:spcPts val="1200"/>
              </a:spcAft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2000" b="1" dirty="0">
                <a:latin typeface="Cambria" panose="02040503050406030204" pitchFamily="18" charset="0"/>
                <a:ea typeface="Cambria" panose="02040503050406030204" pitchFamily="18" charset="0"/>
              </a:rPr>
              <a:t>Стресс.</a:t>
            </a:r>
          </a:p>
          <a:p>
            <a:pPr marL="285750" indent="-285750" algn="just">
              <a:lnSpc>
                <a:spcPct val="110000"/>
              </a:lnSpc>
              <a:spcAft>
                <a:spcPts val="1200"/>
              </a:spcAft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2000" b="1" dirty="0">
                <a:latin typeface="Cambria" panose="02040503050406030204" pitchFamily="18" charset="0"/>
                <a:ea typeface="Cambria" panose="02040503050406030204" pitchFamily="18" charset="0"/>
              </a:rPr>
              <a:t>Ухудшение эмоционального состояния </a:t>
            </a: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  <a:t>(депрессивное состояние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; </a:t>
            </a: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  <a:t>страхи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; </a:t>
            </a: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  <a:t>тревога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marL="285750" indent="-285750" algn="just">
              <a:lnSpc>
                <a:spcPct val="110000"/>
              </a:lnSpc>
              <a:spcAft>
                <a:spcPts val="1200"/>
              </a:spcAft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2000" b="1" dirty="0">
                <a:latin typeface="Cambria" panose="02040503050406030204" pitchFamily="18" charset="0"/>
                <a:ea typeface="Cambria" panose="02040503050406030204" pitchFamily="18" charset="0"/>
              </a:rPr>
              <a:t>Нарушения сна </a:t>
            </a: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  <a:t>(бессонница, повышенная сонливость).</a:t>
            </a:r>
          </a:p>
          <a:p>
            <a:pPr marL="285750" indent="-285750" algn="just">
              <a:lnSpc>
                <a:spcPct val="110000"/>
              </a:lnSpc>
              <a:spcAft>
                <a:spcPts val="1200"/>
              </a:spcAft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2000" b="1" dirty="0">
                <a:latin typeface="Cambria" panose="02040503050406030204" pitchFamily="18" charset="0"/>
                <a:ea typeface="Cambria" panose="02040503050406030204" pitchFamily="18" charset="0"/>
              </a:rPr>
              <a:t>Повышенная агрессивность.</a:t>
            </a:r>
          </a:p>
          <a:p>
            <a:pPr marL="285750" indent="-285750" algn="just">
              <a:lnSpc>
                <a:spcPct val="110000"/>
              </a:lnSpc>
              <a:spcAft>
                <a:spcPts val="1200"/>
              </a:spcAft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2000" b="1" dirty="0">
                <a:latin typeface="Cambria" panose="02040503050406030204" pitchFamily="18" charset="0"/>
                <a:ea typeface="Cambria" panose="02040503050406030204" pitchFamily="18" charset="0"/>
              </a:rPr>
              <a:t>Потеря способов </a:t>
            </a:r>
            <a:r>
              <a:rPr lang="ru-RU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совладания</a:t>
            </a:r>
            <a:r>
              <a:rPr lang="ru-RU" sz="2000" b="1" dirty="0">
                <a:latin typeface="Cambria" panose="02040503050406030204" pitchFamily="18" charset="0"/>
                <a:ea typeface="Cambria" panose="02040503050406030204" pitchFamily="18" charset="0"/>
              </a:rPr>
              <a:t> с трудностями.</a:t>
            </a:r>
          </a:p>
          <a:p>
            <a:pPr marL="285750" indent="-285750" algn="just">
              <a:lnSpc>
                <a:spcPct val="110000"/>
              </a:lnSpc>
              <a:spcAft>
                <a:spcPts val="1200"/>
              </a:spcAft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2000" b="1" dirty="0">
                <a:latin typeface="Cambria" panose="02040503050406030204" pitchFamily="18" charset="0"/>
                <a:ea typeface="Cambria" panose="02040503050406030204" pitchFamily="18" charset="0"/>
              </a:rPr>
              <a:t>Снижение когнитивных функций</a:t>
            </a:r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  <a:t>(трудности запоминания, мышления, трудности концентрации внимания и др.).</a:t>
            </a:r>
            <a:endParaRPr lang="en-US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just">
              <a:lnSpc>
                <a:spcPct val="110000"/>
              </a:lnSpc>
              <a:spcAft>
                <a:spcPts val="1200"/>
              </a:spcAft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2000" b="1" dirty="0">
                <a:latin typeface="Cambria" panose="02040503050406030204" pitchFamily="18" charset="0"/>
                <a:ea typeface="Cambria" panose="02040503050406030204" pitchFamily="18" charset="0"/>
              </a:rPr>
              <a:t>Деформация социально-психологических связей </a:t>
            </a: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  <a:t>(коммуникации, нарушение отношений в семье, с детьми, в профессиональной сфере).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85" y="2202695"/>
            <a:ext cx="3560230" cy="356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459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36CE06A-25B0-5849-8ADD-8FFB68E291CD}"/>
              </a:ext>
            </a:extLst>
          </p:cNvPr>
          <p:cNvSpPr/>
          <p:nvPr/>
        </p:nvSpPr>
        <p:spPr>
          <a:xfrm>
            <a:off x="0" y="346028"/>
            <a:ext cx="12192000" cy="8863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Cambria" panose="02040503050406030204" pitchFamily="18" charset="0"/>
              </a:rPr>
              <a:t>Посттравматическое стрессовое расстройство (ПТСР)</a:t>
            </a:r>
            <a:endParaRPr lang="ru-RU" sz="2400" b="1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F341FE3-460D-F342-9769-1F5BABE6FF5D}"/>
              </a:ext>
            </a:extLst>
          </p:cNvPr>
          <p:cNvSpPr/>
          <p:nvPr/>
        </p:nvSpPr>
        <p:spPr>
          <a:xfrm>
            <a:off x="206644" y="174356"/>
            <a:ext cx="11778712" cy="650928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https://bookonlime.ru/sites/default/files/node/product-pdf/oblozhka_mk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557" y="1227664"/>
            <a:ext cx="3402774" cy="562561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18234"/>
            <a:ext cx="3432915" cy="41934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3746810" y="1512998"/>
            <a:ext cx="4255851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 dirty="0">
                <a:latin typeface="Cambria" panose="02040503050406030204" pitchFamily="18" charset="0"/>
                <a:ea typeface="Cambria" panose="02040503050406030204" pitchFamily="18" charset="0"/>
              </a:rPr>
              <a:t>Посттравматическое стрессовое расстройство (ПТСР) может развиться после воздействия события или серии событий чрезвычайно угрожающего или ужасающего характера.</a:t>
            </a:r>
          </a:p>
          <a:p>
            <a:pPr algn="just"/>
            <a:endParaRPr lang="ru-RU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lang="ru-RU" sz="1200" i="1" dirty="0">
                <a:latin typeface="Cambria" panose="02040503050406030204" pitchFamily="18" charset="0"/>
                <a:ea typeface="Cambria" panose="02040503050406030204" pitchFamily="18" charset="0"/>
              </a:rPr>
              <a:t>Оно характеризуется наличием всех следующих признаков: 1) </a:t>
            </a:r>
            <a:r>
              <a:rPr lang="ru-RU" sz="1200" b="1" i="1" dirty="0">
                <a:latin typeface="Cambria" panose="02040503050406030204" pitchFamily="18" charset="0"/>
                <a:ea typeface="Cambria" panose="02040503050406030204" pitchFamily="18" charset="0"/>
              </a:rPr>
              <a:t>повторное переживание </a:t>
            </a:r>
            <a:r>
              <a:rPr lang="ru-RU" sz="1200" i="1" dirty="0">
                <a:latin typeface="Cambria" panose="02040503050406030204" pitchFamily="18" charset="0"/>
                <a:ea typeface="Cambria" panose="02040503050406030204" pitchFamily="18" charset="0"/>
              </a:rPr>
              <a:t>в настоящем времени травмирующего события или нескольких событий в форме ярких навязчивых воспоминаний, </a:t>
            </a:r>
            <a:r>
              <a:rPr lang="ru-RU" sz="1200" i="1" dirty="0" err="1">
                <a:latin typeface="Cambria" panose="02040503050406030204" pitchFamily="18" charset="0"/>
                <a:ea typeface="Cambria" panose="02040503050406030204" pitchFamily="18" charset="0"/>
              </a:rPr>
              <a:t>флэшбэков</a:t>
            </a:r>
            <a:r>
              <a:rPr lang="ru-RU" sz="1200" i="1" dirty="0">
                <a:latin typeface="Cambria" panose="02040503050406030204" pitchFamily="18" charset="0"/>
                <a:ea typeface="Cambria" panose="02040503050406030204" pitchFamily="18" charset="0"/>
              </a:rPr>
              <a:t> или кошмарных сновидений. 2</a:t>
            </a:r>
            <a:r>
              <a:rPr lang="ru-RU" sz="1200" b="1" i="1" dirty="0">
                <a:latin typeface="Cambria" panose="02040503050406030204" pitchFamily="18" charset="0"/>
                <a:ea typeface="Cambria" panose="02040503050406030204" pitchFamily="18" charset="0"/>
              </a:rPr>
              <a:t>) избегание мыслей и воспоминаний </a:t>
            </a:r>
            <a:r>
              <a:rPr lang="ru-RU" sz="1200" i="1" dirty="0">
                <a:latin typeface="Cambria" panose="02040503050406030204" pitchFamily="18" charset="0"/>
                <a:ea typeface="Cambria" panose="02040503050406030204" pitchFamily="18" charset="0"/>
              </a:rPr>
              <a:t>о событии или событиях, или избегание деятельности, ситуаций или людей, напоминающих о событии (событиях), и 3) </a:t>
            </a:r>
            <a:r>
              <a:rPr lang="ru-RU" sz="1200" b="1" i="1" dirty="0">
                <a:latin typeface="Cambria" panose="02040503050406030204" pitchFamily="18" charset="0"/>
                <a:ea typeface="Cambria" panose="02040503050406030204" pitchFamily="18" charset="0"/>
              </a:rPr>
              <a:t>постоянное чувство текущей повышенной угрозы</a:t>
            </a:r>
            <a:r>
              <a:rPr lang="ru-RU" sz="1200" i="1" dirty="0">
                <a:latin typeface="Cambria" panose="02040503050406030204" pitchFamily="18" charset="0"/>
                <a:ea typeface="Cambria" panose="02040503050406030204" pitchFamily="18" charset="0"/>
              </a:rPr>
              <a:t>, на что, например, может указывать </a:t>
            </a:r>
            <a:r>
              <a:rPr lang="ru-RU" sz="1200" i="1" dirty="0" err="1">
                <a:latin typeface="Cambria" panose="02040503050406030204" pitchFamily="18" charset="0"/>
                <a:ea typeface="Cambria" panose="02040503050406030204" pitchFamily="18" charset="0"/>
              </a:rPr>
              <a:t>сверхнастороженность</a:t>
            </a:r>
            <a:r>
              <a:rPr lang="ru-RU" sz="1200" i="1" dirty="0">
                <a:latin typeface="Cambria" panose="02040503050406030204" pitchFamily="18" charset="0"/>
                <a:ea typeface="Cambria" panose="02040503050406030204" pitchFamily="18" charset="0"/>
              </a:rPr>
              <a:t> или повышенная реакция вздрагивания на такие раздражители, как внезапные громкие звуки. Симптомы сохраняются по крайней мере в течение нескольких недель и вызывают значительные нарушения в личной, семейной, социальной, учебной, профессиональной или других важных сферах функционирования.</a:t>
            </a:r>
            <a:endParaRPr lang="ru-RU" sz="1200" b="0" i="1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181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36CE06A-25B0-5849-8ADD-8FFB68E291CD}"/>
              </a:ext>
            </a:extLst>
          </p:cNvPr>
          <p:cNvSpPr/>
          <p:nvPr/>
        </p:nvSpPr>
        <p:spPr>
          <a:xfrm>
            <a:off x="0" y="346028"/>
            <a:ext cx="12192000" cy="8863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200" b="1" dirty="0" err="1">
                <a:latin typeface="Cambria" panose="02040503050406030204" pitchFamily="18" charset="0"/>
              </a:rPr>
              <a:t>Коморбидность</a:t>
            </a:r>
            <a:r>
              <a:rPr lang="ru-RU" sz="3200" b="1" dirty="0">
                <a:latin typeface="Cambria" panose="02040503050406030204" pitchFamily="18" charset="0"/>
              </a:rPr>
              <a:t> ПТСР</a:t>
            </a:r>
            <a:endParaRPr lang="ru-RU" sz="3200" b="1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F341FE3-460D-F342-9769-1F5BABE6FF5D}"/>
              </a:ext>
            </a:extLst>
          </p:cNvPr>
          <p:cNvSpPr/>
          <p:nvPr/>
        </p:nvSpPr>
        <p:spPr>
          <a:xfrm>
            <a:off x="206644" y="174356"/>
            <a:ext cx="11778712" cy="650928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44751" y="1569428"/>
            <a:ext cx="511674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2400"/>
              </a:spcAft>
            </a:pPr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  <a:t>От </a:t>
            </a:r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</a:rPr>
              <a:t>60% до 80% </a:t>
            </a:r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  <a:t>людей с ПТСР имеют симптомы других психических расстройств:</a:t>
            </a:r>
          </a:p>
          <a:p>
            <a:pPr algn="just">
              <a:spcAft>
                <a:spcPts val="2400"/>
              </a:spcAft>
            </a:pPr>
            <a:endParaRPr lang="ru-RU" sz="1600" b="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28600" indent="-228600" algn="just">
              <a:spcAft>
                <a:spcPts val="2400"/>
              </a:spcAft>
              <a:buAutoNum type="arabicPeriod"/>
            </a:pPr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  <a:t>Депрессивные расстройства. </a:t>
            </a:r>
          </a:p>
          <a:p>
            <a:pPr marL="228600" indent="-228600" algn="just">
              <a:spcAft>
                <a:spcPts val="2400"/>
              </a:spcAft>
              <a:buAutoNum type="arabicPeriod"/>
            </a:pPr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  <a:t>Злоупотребление </a:t>
            </a:r>
            <a:r>
              <a:rPr lang="ru-RU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психоактивными</a:t>
            </a:r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  <a:t> веществами (ПАВ).</a:t>
            </a:r>
          </a:p>
          <a:p>
            <a:pPr marL="228600" indent="-228600" algn="just">
              <a:spcAft>
                <a:spcPts val="2400"/>
              </a:spcAft>
              <a:buAutoNum type="arabicPeriod"/>
            </a:pPr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  <a:t>Осложненное горе.  </a:t>
            </a:r>
            <a:endParaRPr lang="ru-RU" sz="2400" b="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12986" r="7256"/>
          <a:stretch/>
        </p:blipFill>
        <p:spPr>
          <a:xfrm>
            <a:off x="6089516" y="1222294"/>
            <a:ext cx="5664740" cy="563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492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DE3903A-CF0E-454B-8F29-CD99C6908548}"/>
              </a:ext>
            </a:extLst>
          </p:cNvPr>
          <p:cNvSpPr/>
          <p:nvPr/>
        </p:nvSpPr>
        <p:spPr>
          <a:xfrm>
            <a:off x="0" y="286503"/>
            <a:ext cx="12192000" cy="80563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2800" b="1" dirty="0">
                <a:latin typeface="Cambria" panose="02040503050406030204" pitchFamily="18" charset="0"/>
              </a:rPr>
              <a:t>Посттравматическое стрессовое расстройство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2800" b="1" dirty="0">
                <a:latin typeface="Cambria" panose="02040503050406030204" pitchFamily="18" charset="0"/>
              </a:rPr>
              <a:t>и боевые стрессовые расстройства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F341FE3-460D-F342-9769-1F5BABE6FF5D}"/>
              </a:ext>
            </a:extLst>
          </p:cNvPr>
          <p:cNvSpPr/>
          <p:nvPr/>
        </p:nvSpPr>
        <p:spPr>
          <a:xfrm>
            <a:off x="206644" y="174356"/>
            <a:ext cx="11778712" cy="650928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AutoShape 6">
            <a:extLst>
              <a:ext uri="{FF2B5EF4-FFF2-40B4-BE49-F238E27FC236}">
                <a16:creationId xmlns:a16="http://schemas.microsoft.com/office/drawing/2014/main" id="{033D1D08-F6EF-DB1A-1D2B-16CCF2A5DD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22413" y="-152400"/>
            <a:ext cx="9350446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097535-1AB8-2ACA-DC0F-0C87CAE48DA0}"/>
              </a:ext>
            </a:extLst>
          </p:cNvPr>
          <p:cNvSpPr txBox="1"/>
          <p:nvPr/>
        </p:nvSpPr>
        <p:spPr>
          <a:xfrm>
            <a:off x="458491" y="2161391"/>
            <a:ext cx="112750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Боевые стрессовые расстройства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– это различные острые и хронические психические нарушения, возникающие вследствие воздействия на психику индивида стресс-факторов боевой обстановки, ведущие к снижению боеспособности и социальной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дизадапатции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61D891-AECC-9AED-246E-C906987839A3}"/>
              </a:ext>
            </a:extLst>
          </p:cNvPr>
          <p:cNvSpPr txBox="1"/>
          <p:nvPr/>
        </p:nvSpPr>
        <p:spPr>
          <a:xfrm>
            <a:off x="458491" y="1238061"/>
            <a:ext cx="112750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Посттравматическое стрессовое расстройство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– это затянувшиеся или отсроченные психические изменения и психические нарушения, возникающие вследствие воздействия стрессового фактора крайне высокой степени интенсивности.</a:t>
            </a: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424B4F29-D47C-5DAD-EC7D-3838EB4D0EEA}"/>
              </a:ext>
            </a:extLst>
          </p:cNvPr>
          <p:cNvGraphicFramePr>
            <a:graphicFrameLocks/>
          </p:cNvGraphicFramePr>
          <p:nvPr/>
        </p:nvGraphicFramePr>
        <p:xfrm>
          <a:off x="251847" y="3100839"/>
          <a:ext cx="7791773" cy="3638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0A00865-987C-4C2F-AB16-26CC7B485713}"/>
              </a:ext>
            </a:extLst>
          </p:cNvPr>
          <p:cNvSpPr txBox="1"/>
          <p:nvPr/>
        </p:nvSpPr>
        <p:spPr>
          <a:xfrm>
            <a:off x="8043620" y="3627616"/>
            <a:ext cx="375803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В среднем соотношение между жертвами вооружённых конфликтов, страдающими от физических травм и травм психического здоровья, составляет </a:t>
            </a: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1:4.</a:t>
            </a:r>
          </a:p>
          <a:p>
            <a:pPr algn="just"/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На 1человека, получившего физическое повреждение, приходится 4 человека с ПТСР.</a:t>
            </a:r>
          </a:p>
        </p:txBody>
      </p:sp>
    </p:spTree>
    <p:extLst>
      <p:ext uri="{BB962C8B-B14F-4D97-AF65-F5344CB8AC3E}">
        <p14:creationId xmlns:p14="http://schemas.microsoft.com/office/powerpoint/2010/main" val="1598715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36CE06A-25B0-5849-8ADD-8FFB68E291CD}"/>
              </a:ext>
            </a:extLst>
          </p:cNvPr>
          <p:cNvSpPr/>
          <p:nvPr/>
        </p:nvSpPr>
        <p:spPr>
          <a:xfrm>
            <a:off x="0" y="346028"/>
            <a:ext cx="12192000" cy="8863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Психологическое сопровождение боевого стресса и посттравматического стрессового расстройства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F341FE3-460D-F342-9769-1F5BABE6FF5D}"/>
              </a:ext>
            </a:extLst>
          </p:cNvPr>
          <p:cNvSpPr/>
          <p:nvPr/>
        </p:nvSpPr>
        <p:spPr>
          <a:xfrm>
            <a:off x="206644" y="174356"/>
            <a:ext cx="11778712" cy="650928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55462" y="1294646"/>
            <a:ext cx="1172989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600" b="1" dirty="0">
                <a:latin typeface="Cambria" panose="02040503050406030204" pitchFamily="18" charset="0"/>
                <a:ea typeface="Cambria" panose="02040503050406030204" pitchFamily="18" charset="0"/>
              </a:rPr>
              <a:t>Реакции боевого стресса (РБС)</a:t>
            </a:r>
            <a:r>
              <a:rPr lang="en-US" sz="1600" b="1" dirty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 преходящие, различной тяжести психические реакции, возникающие непосредственно в боевой обстановке и ведущие к временному снижению или утрате боеспособности.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600" b="1" dirty="0">
                <a:latin typeface="Cambria" panose="02040503050406030204" pitchFamily="18" charset="0"/>
                <a:ea typeface="Cambria" panose="02040503050406030204" pitchFamily="18" charset="0"/>
              </a:rPr>
              <a:t>Проявления РБС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: 1) </a:t>
            </a:r>
            <a:r>
              <a:rPr lang="ru-RU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предболезненные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 (возбуждение, </a:t>
            </a:r>
            <a:r>
              <a:rPr lang="ru-RU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преневротические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 реакции); </a:t>
            </a:r>
            <a:b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2) пограничные (острый стресс, невротические, </a:t>
            </a:r>
            <a:r>
              <a:rPr lang="ru-RU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патохарактерологические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);</a:t>
            </a:r>
            <a:b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3) психотические (острые транзиторные реактивные психозы).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600" b="1" dirty="0">
                <a:latin typeface="Cambria" panose="02040503050406030204" pitchFamily="18" charset="0"/>
                <a:ea typeface="Cambria" panose="02040503050406030204" pitchFamily="18" charset="0"/>
              </a:rPr>
              <a:t>Посттравматическое стрессовое расстройство (ПТСР) 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– затянувшиеся или </a:t>
            </a:r>
            <a:b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отсроченные психические реакции на продолжительный стресс.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600" b="1" dirty="0">
                <a:latin typeface="Cambria" panose="02040503050406030204" pitchFamily="18" charset="0"/>
                <a:ea typeface="Cambria" panose="02040503050406030204" pitchFamily="18" charset="0"/>
              </a:rPr>
              <a:t>Симптомы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вторжения, избегания/оцепенения, возбудимости.</a:t>
            </a:r>
            <a:b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1600" b="1" dirty="0" err="1">
                <a:latin typeface="Cambria" panose="02040503050406030204" pitchFamily="18" charset="0"/>
                <a:ea typeface="Cambria" panose="02040503050406030204" pitchFamily="18" charset="0"/>
              </a:rPr>
              <a:t>Коморбидность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тревога, настороженная враждебность, агрессивность, </a:t>
            </a:r>
            <a:b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категоричность суждений, ригидность реакций, затруднение социальных контактов, аддикции, нарушения сна и др.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600" b="1" dirty="0">
                <a:latin typeface="Cambria" panose="02040503050406030204" pitchFamily="18" charset="0"/>
                <a:ea typeface="Cambria" panose="02040503050406030204" pitchFamily="18" charset="0"/>
              </a:rPr>
              <a:t>Распространенность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Первая мировая война – 70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% 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офицеров, 19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% 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солдат, попавших в лазарет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; 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Великая Отечественная война – 3-6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% 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от общего процента заболеваемости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; 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Вторая мировая война – 10-20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% 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от санитарных потерь союзников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; 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война во Вьетнаме – 12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% 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от всех потерь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; 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среди ветеранов Афганской войны – 19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%.</a:t>
            </a:r>
            <a:endParaRPr lang="ru-RU" sz="1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Вызов</a:t>
            </a:r>
            <a:r>
              <a:rPr lang="en-US" sz="2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ru-RU" sz="2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дефицит квалифицированных специалистов, готовых работать с ПТСР.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EA2AD78-DB2D-4B75-A3D6-0D717E874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7207" y="1901316"/>
            <a:ext cx="3427320" cy="2570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87EE62-4BFE-7BA4-75A5-8BA9D2DA73E7}"/>
              </a:ext>
            </a:extLst>
          </p:cNvPr>
          <p:cNvSpPr txBox="1"/>
          <p:nvPr/>
        </p:nvSpPr>
        <p:spPr>
          <a:xfrm>
            <a:off x="10737272" y="6390940"/>
            <a:ext cx="15586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(Резник, 2022)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638423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36CE06A-25B0-5849-8ADD-8FFB68E291CD}"/>
              </a:ext>
            </a:extLst>
          </p:cNvPr>
          <p:cNvSpPr/>
          <p:nvPr/>
        </p:nvSpPr>
        <p:spPr>
          <a:xfrm>
            <a:off x="0" y="346028"/>
            <a:ext cx="12192000" cy="8863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Распространенность психических расстройств </a:t>
            </a:r>
            <a:b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у ветеранов локальных войн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F341FE3-460D-F342-9769-1F5BABE6FF5D}"/>
              </a:ext>
            </a:extLst>
          </p:cNvPr>
          <p:cNvSpPr/>
          <p:nvPr/>
        </p:nvSpPr>
        <p:spPr>
          <a:xfrm>
            <a:off x="206644" y="174356"/>
            <a:ext cx="11778712" cy="650928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398110"/>
              </p:ext>
            </p:extLst>
          </p:nvPr>
        </p:nvGraphicFramePr>
        <p:xfrm>
          <a:off x="428017" y="1353548"/>
          <a:ext cx="11347315" cy="519146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8377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0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7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82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29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803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896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Авторы и годы публикаций</a:t>
                      </a:r>
                      <a:endParaRPr lang="ru-RU" sz="1400" dirty="0">
                        <a:solidFill>
                          <a:srgbClr val="0066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1996" marR="0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Группы ветеранов</a:t>
                      </a:r>
                      <a:endParaRPr lang="ru-RU" sz="1400" dirty="0">
                        <a:solidFill>
                          <a:srgbClr val="0066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1996" marR="0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Психические</a:t>
                      </a:r>
                    </a:p>
                    <a:p>
                      <a:pPr algn="ctr"/>
                      <a:r>
                        <a:rPr lang="ru-RU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расстройства</a:t>
                      </a:r>
                      <a:endParaRPr lang="ru-RU" sz="1400" dirty="0">
                        <a:solidFill>
                          <a:srgbClr val="0066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1996" marR="0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ПТСР</a:t>
                      </a:r>
                    </a:p>
                  </a:txBody>
                  <a:tcPr marL="71996" marR="0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Депрессия</a:t>
                      </a:r>
                      <a:endParaRPr lang="ru-RU" sz="1400" dirty="0">
                        <a:solidFill>
                          <a:srgbClr val="0066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1996" marR="0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Злоупотребление алкоголем </a:t>
                      </a:r>
                      <a:endParaRPr lang="ru-RU" sz="1300" dirty="0">
                        <a:solidFill>
                          <a:srgbClr val="0066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1996" marR="0" marT="45714" marB="45714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935">
                <a:tc>
                  <a:txBody>
                    <a:bodyPr/>
                    <a:lstStyle/>
                    <a:p>
                      <a:r>
                        <a:rPr lang="en-US" sz="1200" i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Parsons J.P. et al., 1988</a:t>
                      </a:r>
                      <a:endParaRPr lang="ru-RU" sz="1200" i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Все ветераны</a:t>
                      </a:r>
                      <a:endParaRPr lang="ru-RU" sz="12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50 %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rgbClr val="D33D33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6007">
                <a:tc>
                  <a:txBody>
                    <a:bodyPr/>
                    <a:lstStyle/>
                    <a:p>
                      <a:r>
                        <a:rPr lang="en-US" sz="1200" i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Niles</a:t>
                      </a:r>
                      <a:r>
                        <a:rPr lang="en-US" sz="1200" i="1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D., 1994</a:t>
                      </a:r>
                      <a:endParaRPr lang="ru-RU" sz="1200" i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Ветераны-инвалиды</a:t>
                      </a:r>
                      <a:endParaRPr lang="ru-RU" sz="12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D33D33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42%</a:t>
                      </a: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682">
                <a:tc>
                  <a:txBody>
                    <a:bodyPr/>
                    <a:lstStyle/>
                    <a:p>
                      <a:r>
                        <a:rPr lang="en-US" sz="1200" i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Dirkzwager A.J. et al., 2001</a:t>
                      </a:r>
                      <a:endParaRPr lang="ru-RU" sz="1200" i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Все ветераны</a:t>
                      </a:r>
                      <a:endParaRPr lang="ru-RU" sz="12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D33D33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29%</a:t>
                      </a:r>
                      <a:endParaRPr lang="ru-RU" sz="1400" b="1" dirty="0">
                        <a:solidFill>
                          <a:srgbClr val="D33D33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079">
                <a:tc>
                  <a:txBody>
                    <a:bodyPr/>
                    <a:lstStyle/>
                    <a:p>
                      <a:r>
                        <a:rPr lang="en-US" sz="1200" i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Prigerson H.G. et al., 2002</a:t>
                      </a:r>
                      <a:endParaRPr lang="ru-RU" sz="1200" i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Все ветераны</a:t>
                      </a:r>
                      <a:endParaRPr lang="ru-RU" sz="12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D33D33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27,8%</a:t>
                      </a: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7,4%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8%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7567">
                <a:tc>
                  <a:txBody>
                    <a:bodyPr/>
                    <a:lstStyle/>
                    <a:p>
                      <a:r>
                        <a:rPr lang="en-US" sz="1200" i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Grieder T.A.</a:t>
                      </a:r>
                      <a:r>
                        <a:rPr lang="en-US" sz="1200" i="1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et al., 200</a:t>
                      </a:r>
                      <a:r>
                        <a:rPr lang="ru-RU" sz="1200" i="1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  <a:endParaRPr lang="ru-RU" sz="1200" i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Все ветераны</a:t>
                      </a:r>
                      <a:endParaRPr lang="ru-RU" sz="12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D33D33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12,2%</a:t>
                      </a: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8,9%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5708">
                <a:tc>
                  <a:txBody>
                    <a:bodyPr/>
                    <a:lstStyle/>
                    <a:p>
                      <a:r>
                        <a:rPr lang="en-US" sz="1200" i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Dohrenwend B.P. et al., 2006</a:t>
                      </a:r>
                      <a:endParaRPr lang="ru-RU" sz="1200" i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Ветераны Вьетнама</a:t>
                      </a:r>
                      <a:endParaRPr lang="ru-RU" sz="12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D33D33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9,1%</a:t>
                      </a: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6007">
                <a:tc>
                  <a:txBody>
                    <a:bodyPr/>
                    <a:lstStyle/>
                    <a:p>
                      <a:r>
                        <a:rPr lang="en-US" sz="1200" i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Seal</a:t>
                      </a:r>
                      <a:r>
                        <a:rPr lang="ru-RU" sz="1200" i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1200" i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K. et al., 2007</a:t>
                      </a:r>
                      <a:endParaRPr lang="ru-RU" sz="1200" i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Ветераны Вьетнама,</a:t>
                      </a:r>
                      <a:r>
                        <a:rPr lang="ru-RU" sz="12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Ирака</a:t>
                      </a:r>
                      <a:endParaRPr lang="ru-RU" sz="12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D33D33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13%</a:t>
                      </a: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7567">
                <a:tc>
                  <a:txBody>
                    <a:bodyPr/>
                    <a:lstStyle/>
                    <a:p>
                      <a:r>
                        <a:rPr lang="en-US" sz="1200" i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Koenen</a:t>
                      </a:r>
                      <a:r>
                        <a:rPr lang="en-US" sz="1200" i="1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K.C. et al., 2008</a:t>
                      </a:r>
                      <a:endParaRPr lang="ru-RU" sz="1200" i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Все ветераны</a:t>
                      </a:r>
                      <a:endParaRPr lang="ru-RU" sz="12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D33D33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10%</a:t>
                      </a: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5708">
                <a:tc>
                  <a:txBody>
                    <a:bodyPr/>
                    <a:lstStyle/>
                    <a:p>
                      <a:r>
                        <a:rPr lang="ru-RU" sz="1200" i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Национальная академия наук США, 2008</a:t>
                      </a:r>
                      <a:endParaRPr lang="ru-RU" sz="1200" i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Все ветераны</a:t>
                      </a:r>
                      <a:endParaRPr lang="ru-RU" sz="12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D33D33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12,1%</a:t>
                      </a: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600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Национальная академия наук США, 2008</a:t>
                      </a:r>
                      <a:endParaRPr lang="ru-RU" sz="1200" i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Ветераны </a:t>
                      </a:r>
                    </a:p>
                    <a:p>
                      <a:r>
                        <a:rPr lang="en-U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Gulf</a:t>
                      </a:r>
                      <a:r>
                        <a:rPr lang="en-US" sz="12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War</a:t>
                      </a:r>
                      <a:endParaRPr lang="ru-RU" sz="12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D33D33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6,2</a:t>
                      </a:r>
                      <a:r>
                        <a:rPr lang="ru-RU" sz="1400" b="1" dirty="0">
                          <a:solidFill>
                            <a:srgbClr val="D33D33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i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McDevitt-Murphy</a:t>
                      </a:r>
                      <a:r>
                        <a:rPr lang="en-US" sz="1200" i="1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M.E., 2010</a:t>
                      </a:r>
                      <a:endParaRPr lang="ru-RU" sz="1200" i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Все ветераны</a:t>
                      </a:r>
                      <a:endParaRPr lang="ru-RU" sz="12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D33D33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39%</a:t>
                      </a: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26,5%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15995">
                <a:tc>
                  <a:txBody>
                    <a:bodyPr/>
                    <a:lstStyle/>
                    <a:p>
                      <a:r>
                        <a:rPr lang="en-US" sz="1200" i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Carlson K.F. et al., 2010</a:t>
                      </a:r>
                      <a:endParaRPr lang="ru-RU" sz="1200" i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Ветераны</a:t>
                      </a:r>
                      <a:r>
                        <a:rPr lang="ru-RU" sz="12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с ЗЧМТ</a:t>
                      </a:r>
                      <a:endParaRPr lang="ru-RU" sz="12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80%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rgbClr val="D33D33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1433" marR="91433" marT="45714" marB="45714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099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36CE06A-25B0-5849-8ADD-8FFB68E291CD}"/>
              </a:ext>
            </a:extLst>
          </p:cNvPr>
          <p:cNvSpPr/>
          <p:nvPr/>
        </p:nvSpPr>
        <p:spPr>
          <a:xfrm>
            <a:off x="0" y="346028"/>
            <a:ext cx="12192000" cy="8863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Психологические факторы риска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F341FE3-460D-F342-9769-1F5BABE6FF5D}"/>
              </a:ext>
            </a:extLst>
          </p:cNvPr>
          <p:cNvSpPr/>
          <p:nvPr/>
        </p:nvSpPr>
        <p:spPr>
          <a:xfrm>
            <a:off x="206644" y="174356"/>
            <a:ext cx="11778712" cy="650928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7670799" y="2605863"/>
            <a:ext cx="0" cy="3504187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4214812" y="2659365"/>
            <a:ext cx="0" cy="3320511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3"/>
          <p:cNvSpPr>
            <a:spLocks noChangeArrowheads="1"/>
          </p:cNvSpPr>
          <p:nvPr/>
        </p:nvSpPr>
        <p:spPr bwMode="auto">
          <a:xfrm>
            <a:off x="1179512" y="1546817"/>
            <a:ext cx="48450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2800" b="1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Факторы риска травмирующего стресса</a:t>
            </a:r>
            <a:endParaRPr lang="ru-RU" altLang="ru-RU" sz="2800" dirty="0">
              <a:solidFill>
                <a:schemeClr val="bg2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Прямоугольник 3"/>
          <p:cNvSpPr>
            <a:spLocks noChangeArrowheads="1"/>
          </p:cNvSpPr>
          <p:nvPr/>
        </p:nvSpPr>
        <p:spPr bwMode="auto">
          <a:xfrm>
            <a:off x="1549399" y="2550876"/>
            <a:ext cx="9224100" cy="633413"/>
          </a:xfrm>
          <a:prstGeom prst="rect">
            <a:avLst/>
          </a:prstGeom>
          <a:gradFill flip="none" rotWithShape="1">
            <a:gsLst>
              <a:gs pos="0">
                <a:srgbClr val="99FF33"/>
              </a:gs>
              <a:gs pos="34000">
                <a:srgbClr val="CCFF99"/>
              </a:gs>
              <a:gs pos="56000">
                <a:schemeClr val="accent2">
                  <a:lumMod val="20000"/>
                  <a:lumOff val="80000"/>
                </a:schemeClr>
              </a:gs>
              <a:gs pos="78616">
                <a:schemeClr val="accent4">
                  <a:lumMod val="40000"/>
                  <a:lumOff val="60000"/>
                </a:schemeClr>
              </a:gs>
              <a:gs pos="100000">
                <a:schemeClr val="accent4"/>
              </a:gs>
            </a:gsLst>
            <a:lin ang="10800000" scaled="1"/>
            <a:tileRect/>
          </a:gradFill>
          <a:ln w="19050">
            <a:solidFill>
              <a:srgbClr val="66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600"/>
              </a:spcBef>
              <a:buNone/>
              <a:defRPr/>
            </a:pPr>
            <a:r>
              <a:rPr lang="ru-RU" altLang="ru-RU" sz="1600" b="1" dirty="0">
                <a:solidFill>
                  <a:schemeClr val="accent4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Психологические факторы риска</a:t>
            </a:r>
            <a:r>
              <a:rPr lang="ru-RU" altLang="ru-RU" sz="1600" b="1" dirty="0"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или устойчивости</a:t>
            </a:r>
          </a:p>
          <a:p>
            <a:pPr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влияющие на переживание события, его восприятие и последующую обработку – кодирование и помещение в устойчивые ментальные схемы, удержание, воспроизведение</a:t>
            </a:r>
            <a:endParaRPr lang="ru-RU" altLang="ru-RU" sz="1200" dirty="0">
              <a:solidFill>
                <a:srgbClr val="0066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Прямоугольник 3"/>
          <p:cNvSpPr>
            <a:spLocks noChangeArrowheads="1"/>
          </p:cNvSpPr>
          <p:nvPr/>
        </p:nvSpPr>
        <p:spPr bwMode="auto">
          <a:xfrm>
            <a:off x="1549400" y="3177939"/>
            <a:ext cx="4105275" cy="94932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9050">
            <a:solidFill>
              <a:srgbClr val="663300"/>
            </a:solidFill>
            <a:miter lim="800000"/>
            <a:headEnd/>
            <a:tailEnd/>
          </a:ln>
        </p:spPr>
        <p:txBody>
          <a:bodyPr lIns="72000" tIns="72000" rIns="0" bIns="3600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ts val="200"/>
              </a:spcBef>
              <a:buNone/>
              <a:defRPr/>
            </a:pPr>
            <a:r>
              <a:rPr lang="ru-RU" alt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детский и юношеский возраст, довоенные психические травмы, 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злоупотребление алкоголем или наркотиками, </a:t>
            </a:r>
            <a:r>
              <a:rPr lang="ru-RU" sz="1200" dirty="0" err="1">
                <a:latin typeface="Cambria" panose="02040503050406030204" pitchFamily="18" charset="0"/>
                <a:ea typeface="Cambria" panose="02040503050406030204" pitchFamily="18" charset="0"/>
              </a:rPr>
              <a:t>резидуальная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 органическая психическая патология, дефицит социальных взаимодействий, пограничный уровень организации личности</a:t>
            </a:r>
            <a:endParaRPr lang="ru-RU" altLang="ru-RU" sz="1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3" name="Прямоугольник 8"/>
          <p:cNvSpPr>
            <a:spLocks noChangeArrowheads="1"/>
          </p:cNvSpPr>
          <p:nvPr/>
        </p:nvSpPr>
        <p:spPr bwMode="auto">
          <a:xfrm>
            <a:off x="6299020" y="1519431"/>
            <a:ext cx="475964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3000" b="1" dirty="0">
                <a:solidFill>
                  <a:srgbClr val="008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Факторы устойчивости к стрессу</a:t>
            </a:r>
            <a:r>
              <a:rPr lang="ru-RU" altLang="ru-RU" sz="3000" b="1" dirty="0">
                <a:solidFill>
                  <a:srgbClr val="002F8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ru-RU" altLang="ru-RU" sz="3000" dirty="0">
              <a:solidFill>
                <a:srgbClr val="002F8E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4" name="Прямоугольник 3"/>
          <p:cNvSpPr>
            <a:spLocks noChangeArrowheads="1"/>
          </p:cNvSpPr>
          <p:nvPr/>
        </p:nvSpPr>
        <p:spPr bwMode="auto">
          <a:xfrm>
            <a:off x="5799136" y="3177938"/>
            <a:ext cx="4974363" cy="978729"/>
          </a:xfrm>
          <a:prstGeom prst="rect">
            <a:avLst/>
          </a:prstGeom>
          <a:solidFill>
            <a:srgbClr val="CCFF99"/>
          </a:solidFill>
          <a:ln w="19050">
            <a:solidFill>
              <a:srgbClr val="66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ts val="300"/>
              </a:spcBef>
              <a:buNone/>
            </a:pPr>
            <a:r>
              <a:rPr lang="ru-RU" altLang="ru-RU" sz="1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оптимизм, вера и духовность, цели в жизни, направленность на поддержку других людей, крепкие </a:t>
            </a:r>
            <a:r>
              <a:rPr lang="ru-RU" altLang="ru-RU" sz="1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интерперсональные</a:t>
            </a:r>
            <a:r>
              <a:rPr lang="ru-RU" altLang="ru-RU" sz="1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связи, интеграция в общество и безопасный стиль привязанности к другим людям, </a:t>
            </a:r>
            <a:r>
              <a:rPr lang="ru-RU" alt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способность осознавать и ценить положительные стороны жизненного опыта и испытывать благодарность за все позитивное, </a:t>
            </a:r>
            <a:r>
              <a:rPr lang="ru-RU" altLang="ru-RU" sz="1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социальная поддержка</a:t>
            </a:r>
            <a:r>
              <a:rPr lang="ru-RU" altLang="ru-RU" sz="800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5" name="Прямоугольник 3"/>
          <p:cNvSpPr>
            <a:spLocks noChangeArrowheads="1"/>
          </p:cNvSpPr>
          <p:nvPr/>
        </p:nvSpPr>
        <p:spPr bwMode="auto">
          <a:xfrm>
            <a:off x="2846387" y="4292363"/>
            <a:ext cx="6337300" cy="550862"/>
          </a:xfrm>
          <a:prstGeom prst="rect">
            <a:avLst/>
          </a:prstGeom>
          <a:solidFill>
            <a:schemeClr val="bg1">
              <a:lumMod val="50000"/>
            </a:schemeClr>
          </a:solidFill>
          <a:ln w="19050">
            <a:solidFill>
              <a:srgbClr val="663300"/>
            </a:solidFill>
            <a:miter lim="800000"/>
            <a:headEnd/>
            <a:tailEnd/>
          </a:ln>
        </p:spPr>
        <p:txBody>
          <a:bodyPr lIns="72000" tIns="72000" rIns="0" bIns="3600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ts val="200"/>
              </a:spcBef>
              <a:buNone/>
              <a:defRPr/>
            </a:pPr>
            <a:r>
              <a:rPr lang="ru-RU" altLang="ru-RU" sz="18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Патогенные факторы боевой обстановки и контузии </a:t>
            </a:r>
          </a:p>
          <a:p>
            <a:pPr algn="ctr">
              <a:lnSpc>
                <a:spcPct val="90000"/>
              </a:lnSpc>
              <a:spcBef>
                <a:spcPts val="200"/>
              </a:spcBef>
              <a:buNone/>
              <a:defRPr/>
            </a:pPr>
            <a:r>
              <a:rPr lang="ru-RU" altLang="ru-RU" sz="1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физические, ментальные и соматогенные</a:t>
            </a:r>
          </a:p>
        </p:txBody>
      </p:sp>
      <p:sp>
        <p:nvSpPr>
          <p:cNvPr id="16" name="Прямоугольник 3"/>
          <p:cNvSpPr>
            <a:spLocks noChangeArrowheads="1"/>
          </p:cNvSpPr>
          <p:nvPr/>
        </p:nvSpPr>
        <p:spPr bwMode="auto">
          <a:xfrm>
            <a:off x="1555749" y="5006738"/>
            <a:ext cx="9217750" cy="8255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663300"/>
            </a:solidFill>
            <a:miter lim="800000"/>
            <a:headEnd/>
            <a:tailEnd/>
          </a:ln>
        </p:spPr>
        <p:txBody>
          <a:bodyPr wrap="square" lIns="72000" tIns="72000" rIns="0" bIns="3600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80000"/>
              </a:lnSpc>
              <a:spcBef>
                <a:spcPts val="300"/>
              </a:spcBef>
              <a:buNone/>
              <a:defRPr/>
            </a:pPr>
            <a:r>
              <a:rPr lang="ru-RU" altLang="ru-RU" sz="16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Нейрофизиологические отклонения</a:t>
            </a:r>
          </a:p>
          <a:p>
            <a:pPr>
              <a:lnSpc>
                <a:spcPct val="80000"/>
              </a:lnSpc>
              <a:spcBef>
                <a:spcPts val="300"/>
              </a:spcBef>
              <a:buNone/>
              <a:defRPr/>
            </a:pPr>
            <a:r>
              <a:rPr lang="ru-RU" altLang="ru-RU" sz="1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Активность гипоталамо-гипофизарно-надпочечниковой оси и повышенная чувствительность рецепторов </a:t>
            </a:r>
            <a:r>
              <a:rPr lang="ru-RU" altLang="ru-RU" sz="1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гиппокампа</a:t>
            </a:r>
            <a:endParaRPr lang="ru-RU" altLang="ru-RU" sz="1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spcBef>
                <a:spcPts val="300"/>
              </a:spcBef>
              <a:buNone/>
              <a:defRPr/>
            </a:pPr>
            <a:r>
              <a:rPr lang="ru-RU" altLang="ru-RU" sz="1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Сниженная активность левой </a:t>
            </a:r>
            <a:r>
              <a:rPr lang="ru-RU" alt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нижней фронтальной коры и </a:t>
            </a:r>
            <a:r>
              <a:rPr lang="ru-RU" altLang="ru-RU" sz="1200" dirty="0" err="1">
                <a:latin typeface="Cambria" panose="02040503050406030204" pitchFamily="18" charset="0"/>
                <a:ea typeface="Cambria" panose="02040503050406030204" pitchFamily="18" charset="0"/>
              </a:rPr>
              <a:t>гиперактивность</a:t>
            </a:r>
            <a:r>
              <a:rPr lang="ru-RU" alt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altLang="ru-RU" sz="1200" dirty="0" err="1">
                <a:latin typeface="Cambria" panose="02040503050406030204" pitchFamily="18" charset="0"/>
                <a:ea typeface="Cambria" panose="02040503050406030204" pitchFamily="18" charset="0"/>
              </a:rPr>
              <a:t>лимбических</a:t>
            </a:r>
            <a:r>
              <a:rPr lang="ru-RU" alt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 отделов в условиях стресса – преобладание  эмоциональных и сенсорных элементов с недостатком лингвистической и когнитивной переработки. </a:t>
            </a:r>
          </a:p>
        </p:txBody>
      </p:sp>
      <p:sp>
        <p:nvSpPr>
          <p:cNvPr id="17" name="Прямоугольник 3"/>
          <p:cNvSpPr>
            <a:spLocks noChangeArrowheads="1"/>
          </p:cNvSpPr>
          <p:nvPr/>
        </p:nvSpPr>
        <p:spPr bwMode="auto">
          <a:xfrm>
            <a:off x="3060700" y="5983051"/>
            <a:ext cx="6048375" cy="358775"/>
          </a:xfrm>
          <a:prstGeom prst="rect">
            <a:avLst/>
          </a:prstGeom>
          <a:solidFill>
            <a:schemeClr val="bg1">
              <a:lumMod val="50000"/>
            </a:schemeClr>
          </a:solidFill>
          <a:ln w="19050">
            <a:solidFill>
              <a:srgbClr val="663300"/>
            </a:solidFill>
            <a:miter lim="800000"/>
            <a:headEnd/>
            <a:tailEnd/>
          </a:ln>
        </p:spPr>
        <p:txBody>
          <a:bodyPr lIns="72000" tIns="72000" rIns="0" bIns="3600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ts val="200"/>
              </a:spcBef>
              <a:buNone/>
              <a:defRPr/>
            </a:pPr>
            <a:r>
              <a:rPr lang="ru-RU" altLang="ru-RU" sz="18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Стрессовые расстройства + последствия ЧМТ</a:t>
            </a:r>
            <a:endParaRPr lang="ru-RU" altLang="ru-RU" sz="18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925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36CE06A-25B0-5849-8ADD-8FFB68E291CD}"/>
              </a:ext>
            </a:extLst>
          </p:cNvPr>
          <p:cNvSpPr/>
          <p:nvPr/>
        </p:nvSpPr>
        <p:spPr>
          <a:xfrm>
            <a:off x="0" y="346029"/>
            <a:ext cx="12192000" cy="6636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Патогенные факторы боевой обстановки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F341FE3-460D-F342-9769-1F5BABE6FF5D}"/>
              </a:ext>
            </a:extLst>
          </p:cNvPr>
          <p:cNvSpPr/>
          <p:nvPr/>
        </p:nvSpPr>
        <p:spPr>
          <a:xfrm>
            <a:off x="206644" y="174356"/>
            <a:ext cx="11778712" cy="650928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6469426" y="4810126"/>
            <a:ext cx="0" cy="392112"/>
          </a:xfrm>
          <a:prstGeom prst="straightConnector1">
            <a:avLst/>
          </a:prstGeom>
          <a:ln w="31750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6174401" y="4810126"/>
            <a:ext cx="0" cy="392113"/>
          </a:xfrm>
          <a:prstGeom prst="straightConnector1">
            <a:avLst/>
          </a:prstGeom>
          <a:ln w="31750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5016500" y="4837886"/>
            <a:ext cx="0" cy="393700"/>
          </a:xfrm>
          <a:prstGeom prst="straightConnector1">
            <a:avLst/>
          </a:prstGeom>
          <a:ln w="31750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5316901" y="4837886"/>
            <a:ext cx="0" cy="393700"/>
          </a:xfrm>
          <a:prstGeom prst="straightConnector1">
            <a:avLst/>
          </a:prstGeom>
          <a:ln w="31750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5647780" y="4839473"/>
            <a:ext cx="0" cy="393700"/>
          </a:xfrm>
          <a:prstGeom prst="straightConnector1">
            <a:avLst/>
          </a:prstGeom>
          <a:ln w="31750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5853974" y="4839473"/>
            <a:ext cx="0" cy="392113"/>
          </a:xfrm>
          <a:prstGeom prst="straightConnector1">
            <a:avLst/>
          </a:prstGeom>
          <a:ln w="31750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Содержимое 2"/>
          <p:cNvSpPr>
            <a:spLocks noGrp="1"/>
          </p:cNvSpPr>
          <p:nvPr>
            <p:ph idx="1"/>
          </p:nvPr>
        </p:nvSpPr>
        <p:spPr>
          <a:xfrm>
            <a:off x="875210" y="1232385"/>
            <a:ext cx="10437223" cy="3725378"/>
          </a:xfrm>
          <a:solidFill>
            <a:srgbClr val="FFFFCC"/>
          </a:solidFill>
          <a:ln w="19050">
            <a:noFill/>
          </a:ln>
        </p:spPr>
        <p:txBody>
          <a:bodyPr>
            <a:normAutofit lnSpcReduction="10000"/>
          </a:bodyPr>
          <a:lstStyle/>
          <a:p>
            <a:pPr>
              <a:buFontTx/>
              <a:buNone/>
              <a:defRPr/>
            </a:pPr>
            <a:r>
              <a:rPr lang="ru-RU" sz="1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Физические факторы:</a:t>
            </a:r>
          </a:p>
          <a:p>
            <a:pPr marL="216000" indent="-216000">
              <a:spcBef>
                <a:spcPts val="200"/>
              </a:spcBef>
              <a:defRPr/>
            </a:pPr>
            <a:r>
              <a:rPr lang="ru-RU" sz="1200" b="1" dirty="0">
                <a:latin typeface="Cambria" panose="02040503050406030204" pitchFamily="18" charset="0"/>
                <a:ea typeface="Cambria" panose="02040503050406030204" pitchFamily="18" charset="0"/>
              </a:rPr>
              <a:t>средовые – </a:t>
            </a:r>
            <a:r>
              <a:rPr lang="ru-RU" sz="1200" b="1" dirty="0" err="1">
                <a:latin typeface="Cambria" panose="02040503050406030204" pitchFamily="18" charset="0"/>
                <a:ea typeface="Cambria" panose="02040503050406030204" pitchFamily="18" charset="0"/>
              </a:rPr>
              <a:t>климато</a:t>
            </a:r>
            <a:r>
              <a:rPr lang="ru-RU" sz="1200" b="1" dirty="0">
                <a:latin typeface="Cambria" panose="02040503050406030204" pitchFamily="18" charset="0"/>
                <a:ea typeface="Cambria" panose="02040503050406030204" pitchFamily="18" charset="0"/>
              </a:rPr>
              <a:t>-географические (жара, холод и т.п.) и эпидемиологические;</a:t>
            </a:r>
          </a:p>
          <a:p>
            <a:pPr marL="216000" indent="-216000">
              <a:spcBef>
                <a:spcPts val="200"/>
              </a:spcBef>
              <a:defRPr/>
            </a:pPr>
            <a:r>
              <a:rPr lang="ru-RU" sz="1200" b="1" dirty="0">
                <a:latin typeface="Cambria" panose="02040503050406030204" pitchFamily="18" charset="0"/>
                <a:ea typeface="Cambria" panose="02040503050406030204" pitchFamily="18" charset="0"/>
              </a:rPr>
              <a:t>связанные с боевой обстановкой (длительные и экстремальные физические перегрузки, недостаток сна, плохое питание, низкая гигиена, воздействие токсических веществ). </a:t>
            </a:r>
          </a:p>
          <a:p>
            <a:pPr>
              <a:buFontTx/>
              <a:buNone/>
              <a:defRPr/>
            </a:pPr>
            <a:r>
              <a:rPr lang="ru-RU" sz="1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Ментальные стрессоры:</a:t>
            </a:r>
          </a:p>
          <a:p>
            <a:pPr marL="216000" indent="-216000">
              <a:spcBef>
                <a:spcPts val="200"/>
              </a:spcBef>
              <a:defRPr/>
            </a:pPr>
            <a:r>
              <a:rPr lang="ru-RU" sz="1200" b="1" dirty="0">
                <a:latin typeface="Cambria" panose="02040503050406030204" pitchFamily="18" charset="0"/>
                <a:ea typeface="Cambria" panose="02040503050406030204" pitchFamily="18" charset="0"/>
              </a:rPr>
              <a:t>угроза смерти, ранения или увечья, </a:t>
            </a:r>
          </a:p>
          <a:p>
            <a:pPr marL="216000" indent="-216000">
              <a:spcBef>
                <a:spcPts val="200"/>
              </a:spcBef>
              <a:defRPr/>
            </a:pPr>
            <a:r>
              <a:rPr lang="ru-RU" sz="1200" b="1" dirty="0">
                <a:latin typeface="Cambria" panose="02040503050406030204" pitchFamily="18" charset="0"/>
                <a:ea typeface="Cambria" panose="02040503050406030204" pitchFamily="18" charset="0"/>
              </a:rPr>
              <a:t>гибель близких и товарищей; наблюдения страданий, смертей, изуродованных тел, </a:t>
            </a:r>
          </a:p>
          <a:p>
            <a:pPr marL="216000" indent="-216000">
              <a:spcBef>
                <a:spcPts val="200"/>
              </a:spcBef>
              <a:defRPr/>
            </a:pPr>
            <a:r>
              <a:rPr lang="ru-RU" sz="1200" b="1" dirty="0">
                <a:latin typeface="Cambria" panose="02040503050406030204" pitchFamily="18" charset="0"/>
                <a:ea typeface="Cambria" panose="02040503050406030204" pitchFamily="18" charset="0"/>
              </a:rPr>
              <a:t>недостатки или отсутствие медицинской помощи, </a:t>
            </a:r>
          </a:p>
          <a:p>
            <a:pPr marL="216000" indent="-216000">
              <a:spcBef>
                <a:spcPts val="200"/>
              </a:spcBef>
              <a:defRPr/>
            </a:pPr>
            <a:r>
              <a:rPr lang="ru-RU" sz="1200" b="1" dirty="0">
                <a:latin typeface="Cambria" panose="02040503050406030204" pitchFamily="18" charset="0"/>
                <a:ea typeface="Cambria" panose="02040503050406030204" pitchFamily="18" charset="0"/>
              </a:rPr>
              <a:t>дефицит информации или избыток негативной информации, противоречивость сведений, </a:t>
            </a:r>
          </a:p>
          <a:p>
            <a:pPr marL="216000" indent="-216000">
              <a:spcBef>
                <a:spcPts val="200"/>
              </a:spcBef>
              <a:defRPr/>
            </a:pPr>
            <a:r>
              <a:rPr lang="ru-RU" sz="1200" b="1" dirty="0">
                <a:latin typeface="Cambria" panose="02040503050406030204" pitchFamily="18" charset="0"/>
                <a:ea typeface="Cambria" panose="02040503050406030204" pitchFamily="18" charset="0"/>
              </a:rPr>
              <a:t>дефицит времени для принятия правильного решения, </a:t>
            </a:r>
          </a:p>
          <a:p>
            <a:pPr marL="216000" indent="-216000">
              <a:spcBef>
                <a:spcPts val="200"/>
              </a:spcBef>
              <a:defRPr/>
            </a:pPr>
            <a:r>
              <a:rPr lang="ru-RU" sz="1200" b="1" dirty="0">
                <a:latin typeface="Cambria" panose="02040503050406030204" pitchFamily="18" charset="0"/>
                <a:ea typeface="Cambria" panose="02040503050406030204" pitchFamily="18" charset="0"/>
              </a:rPr>
              <a:t>переживание последствий ошибок управления войсками, организационная суета, </a:t>
            </a:r>
          </a:p>
          <a:p>
            <a:pPr marL="216000" indent="-216000">
              <a:spcBef>
                <a:spcPts val="200"/>
              </a:spcBef>
              <a:defRPr/>
            </a:pPr>
            <a:r>
              <a:rPr lang="ru-RU" sz="1200" b="1" dirty="0">
                <a:latin typeface="Cambria" panose="02040503050406030204" pitchFamily="18" charset="0"/>
                <a:ea typeface="Cambria" panose="02040503050406030204" pitchFamily="18" charset="0"/>
              </a:rPr>
              <a:t>внезапность начала военных действий и психологическая неподготовленность к ним, </a:t>
            </a:r>
          </a:p>
          <a:p>
            <a:pPr marL="216000" indent="-216000">
              <a:spcBef>
                <a:spcPts val="200"/>
              </a:spcBef>
              <a:defRPr/>
            </a:pPr>
            <a:r>
              <a:rPr lang="ru-RU" sz="1200" b="1" dirty="0">
                <a:latin typeface="Cambria" panose="02040503050406030204" pitchFamily="18" charset="0"/>
                <a:ea typeface="Cambria" panose="02040503050406030204" pitchFamily="18" charset="0"/>
              </a:rPr>
              <a:t>изнуряющее ожидание опасности с вынужденным и тягостным бездействием,</a:t>
            </a:r>
          </a:p>
          <a:p>
            <a:pPr marL="216000" indent="-216000">
              <a:spcBef>
                <a:spcPts val="200"/>
              </a:spcBef>
              <a:defRPr/>
            </a:pPr>
            <a:r>
              <a:rPr lang="ru-RU" sz="1200" b="1" dirty="0">
                <a:latin typeface="Cambria" panose="02040503050406030204" pitchFamily="18" charset="0"/>
                <a:ea typeface="Cambria" panose="02040503050406030204" pitchFamily="18" charset="0"/>
              </a:rPr>
              <a:t>переживание неудачи или вины, переживание, что «кто-то погиб вместо меня», </a:t>
            </a:r>
          </a:p>
          <a:p>
            <a:pPr marL="216000" indent="-216000">
              <a:spcBef>
                <a:spcPts val="200"/>
              </a:spcBef>
              <a:defRPr/>
            </a:pPr>
            <a:r>
              <a:rPr lang="ru-RU" sz="1200" b="1" dirty="0">
                <a:latin typeface="Cambria" panose="02040503050406030204" pitchFamily="18" charset="0"/>
                <a:ea typeface="Cambria" panose="02040503050406030204" pitchFamily="18" charset="0"/>
              </a:rPr>
              <a:t>затяжной характер и отсутствие наглядных успехов в войне, </a:t>
            </a:r>
          </a:p>
          <a:p>
            <a:pPr marL="216000" indent="-216000">
              <a:spcBef>
                <a:spcPts val="200"/>
              </a:spcBef>
              <a:defRPr/>
            </a:pPr>
            <a:r>
              <a:rPr lang="ru-RU" sz="1200" b="1" dirty="0">
                <a:latin typeface="Cambria" panose="02040503050406030204" pitchFamily="18" charset="0"/>
                <a:ea typeface="Cambria" panose="02040503050406030204" pitchFamily="18" charset="0"/>
              </a:rPr>
              <a:t>отсутствие районов спокойного тыла. </a:t>
            </a:r>
          </a:p>
          <a:p>
            <a:pPr marL="216000" indent="-216000">
              <a:spcBef>
                <a:spcPts val="600"/>
              </a:spcBef>
              <a:buNone/>
              <a:defRPr/>
            </a:pPr>
            <a:r>
              <a:rPr lang="ru-RU" sz="1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Соматогенный фактор: </a:t>
            </a:r>
          </a:p>
          <a:p>
            <a:pPr marL="216000" indent="-216000">
              <a:spcBef>
                <a:spcPts val="0"/>
              </a:spcBef>
              <a:defRPr/>
            </a:pPr>
            <a:r>
              <a:rPr lang="ru-RU" sz="1600" b="1" dirty="0">
                <a:latin typeface="Cambria" panose="02040503050406030204" pitchFamily="18" charset="0"/>
                <a:ea typeface="Cambria" panose="02040503050406030204" pitchFamily="18" charset="0"/>
              </a:rPr>
              <a:t>травмы головы, ранения и болезни. 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875209" y="5327561"/>
            <a:ext cx="10437223" cy="113646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4000" indent="-144000">
              <a:lnSpc>
                <a:spcPct val="90000"/>
              </a:lnSpc>
              <a:spcBef>
                <a:spcPts val="400"/>
              </a:spcBef>
              <a:buFont typeface="Arial" pitchFamily="34" charset="0"/>
              <a:buChar char="•"/>
              <a:defRPr/>
            </a:pPr>
            <a:r>
              <a:rPr lang="ru-RU" sz="1400" b="1" dirty="0">
                <a:solidFill>
                  <a:srgbClr val="0033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реакции на острый стресс,</a:t>
            </a:r>
          </a:p>
          <a:p>
            <a:pPr marL="144000" indent="-144000">
              <a:lnSpc>
                <a:spcPct val="90000"/>
              </a:lnSpc>
              <a:spcBef>
                <a:spcPts val="400"/>
              </a:spcBef>
              <a:buFont typeface="Arial" pitchFamily="34" charset="0"/>
              <a:buChar char="•"/>
              <a:defRPr/>
            </a:pPr>
            <a:r>
              <a:rPr lang="ru-RU" sz="1400" b="1" dirty="0">
                <a:solidFill>
                  <a:srgbClr val="0033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реакции вследствие истощения механизмов адаптации </a:t>
            </a:r>
          </a:p>
          <a:p>
            <a:pPr marL="144000" indent="-144000">
              <a:lnSpc>
                <a:spcPct val="90000"/>
              </a:lnSpc>
              <a:spcBef>
                <a:spcPts val="400"/>
              </a:spcBef>
              <a:buFont typeface="Arial" pitchFamily="34" charset="0"/>
              <a:buChar char="•"/>
              <a:defRPr/>
            </a:pPr>
            <a:r>
              <a:rPr lang="ru-RU" sz="1400" b="1" dirty="0">
                <a:solidFill>
                  <a:srgbClr val="0033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своеобразное стойкое приспособление к неблагоприятным условиям, которое может стать источником </a:t>
            </a:r>
            <a:r>
              <a:rPr lang="ru-RU" sz="1400" b="1" dirty="0" err="1">
                <a:solidFill>
                  <a:srgbClr val="0033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дезадаптации</a:t>
            </a:r>
            <a:r>
              <a:rPr lang="ru-RU" sz="1400" b="1" dirty="0">
                <a:solidFill>
                  <a:srgbClr val="0033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после возвращения к мирной жизни</a:t>
            </a:r>
          </a:p>
          <a:p>
            <a:pPr marL="144000" indent="-144000">
              <a:lnSpc>
                <a:spcPct val="90000"/>
              </a:lnSpc>
              <a:spcBef>
                <a:spcPts val="400"/>
              </a:spcBef>
              <a:buFont typeface="Arial" pitchFamily="34" charset="0"/>
              <a:buChar char="•"/>
              <a:defRPr/>
            </a:pPr>
            <a:r>
              <a:rPr lang="ru-RU" sz="1400" b="1" dirty="0">
                <a:solidFill>
                  <a:srgbClr val="0033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органические психические расстройства в связи с травмой головного мозга.  </a:t>
            </a:r>
            <a:endParaRPr lang="ru-RU" sz="1400" dirty="0">
              <a:solidFill>
                <a:srgbClr val="0033CC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5" name="Прямоугольник 3"/>
          <p:cNvSpPr>
            <a:spLocks noChangeArrowheads="1"/>
          </p:cNvSpPr>
          <p:nvPr/>
        </p:nvSpPr>
        <p:spPr bwMode="auto">
          <a:xfrm>
            <a:off x="6898003" y="4303303"/>
            <a:ext cx="4847023" cy="877163"/>
          </a:xfrm>
          <a:prstGeom prst="rect">
            <a:avLst/>
          </a:prstGeom>
          <a:solidFill>
            <a:srgbClr val="CCFF99"/>
          </a:solidFill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600"/>
              </a:spcBef>
              <a:buNone/>
            </a:pPr>
            <a:r>
              <a:rPr lang="ru-RU" altLang="ru-RU" sz="1700" b="1" i="1">
                <a:solidFill>
                  <a:srgbClr val="99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Патогенные факторы войны действуют в комплексе, имеют экстремальную силу и длительность.  </a:t>
            </a:r>
          </a:p>
        </p:txBody>
      </p:sp>
    </p:spTree>
    <p:extLst>
      <p:ext uri="{BB962C8B-B14F-4D97-AF65-F5344CB8AC3E}">
        <p14:creationId xmlns:p14="http://schemas.microsoft.com/office/powerpoint/2010/main" val="19112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36CE06A-25B0-5849-8ADD-8FFB68E291CD}"/>
              </a:ext>
            </a:extLst>
          </p:cNvPr>
          <p:cNvSpPr/>
          <p:nvPr/>
        </p:nvSpPr>
        <p:spPr>
          <a:xfrm>
            <a:off x="0" y="346029"/>
            <a:ext cx="12192000" cy="6636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Феноменология психологических последствий боевого стресса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F341FE3-460D-F342-9769-1F5BABE6FF5D}"/>
              </a:ext>
            </a:extLst>
          </p:cNvPr>
          <p:cNvSpPr/>
          <p:nvPr/>
        </p:nvSpPr>
        <p:spPr>
          <a:xfrm>
            <a:off x="206644" y="174356"/>
            <a:ext cx="11778712" cy="650928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06061" y="1180179"/>
            <a:ext cx="11379877" cy="52814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  <a:defRPr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У бывших участников боевых действий, наряду с симптомами, указанными в МКБ-11, часто обнаруживаются многие другие психические особенности: </a:t>
            </a:r>
          </a:p>
          <a:p>
            <a:pPr marL="285750" indent="-285750" algn="just">
              <a:lnSpc>
                <a:spcPct val="80000"/>
              </a:lnSpc>
              <a:spcBef>
                <a:spcPts val="600"/>
              </a:spcBef>
              <a:buClr>
                <a:srgbClr val="D33D33"/>
              </a:buClr>
              <a:buFont typeface="Wingdings" panose="05000000000000000000" pitchFamily="2" charset="2"/>
              <a:buChar char="§"/>
              <a:defRPr/>
            </a:pPr>
            <a:r>
              <a:rPr lang="ru-RU" sz="1700" dirty="0">
                <a:latin typeface="Cambria" panose="02040503050406030204" pitchFamily="18" charset="0"/>
                <a:ea typeface="Cambria" panose="02040503050406030204" pitchFamily="18" charset="0"/>
              </a:rPr>
              <a:t>психогенная амнезия (частичная или полная) в отношении важных аспектов периода воздействия стрессора, например, когда не получается вспомнить, что делал в конкретные наиболее опасные моменты боя; </a:t>
            </a:r>
          </a:p>
          <a:p>
            <a:pPr marL="285750" indent="-285750" algn="just">
              <a:lnSpc>
                <a:spcPct val="80000"/>
              </a:lnSpc>
              <a:spcBef>
                <a:spcPts val="600"/>
              </a:spcBef>
              <a:buClr>
                <a:srgbClr val="D33D33"/>
              </a:buClr>
              <a:buFont typeface="Wingdings" panose="05000000000000000000" pitchFamily="2" charset="2"/>
              <a:buChar char="§"/>
              <a:defRPr/>
            </a:pPr>
            <a:r>
              <a:rPr lang="ru-RU" sz="1700" dirty="0">
                <a:latin typeface="Cambria" panose="02040503050406030204" pitchFamily="18" charset="0"/>
                <a:ea typeface="Cambria" panose="02040503050406030204" pitchFamily="18" charset="0"/>
              </a:rPr>
              <a:t>выраженные и стойкие симптомы депрессии; </a:t>
            </a:r>
          </a:p>
          <a:p>
            <a:pPr marL="285750" indent="-285750" algn="just">
              <a:lnSpc>
                <a:spcPct val="80000"/>
              </a:lnSpc>
              <a:spcBef>
                <a:spcPts val="600"/>
              </a:spcBef>
              <a:buClr>
                <a:srgbClr val="D33D33"/>
              </a:buClr>
              <a:buFont typeface="Wingdings" panose="05000000000000000000" pitchFamily="2" charset="2"/>
              <a:buChar char="§"/>
              <a:defRPr/>
            </a:pPr>
            <a:r>
              <a:rPr lang="ru-RU" sz="1700" dirty="0">
                <a:latin typeface="Cambria" panose="02040503050406030204" pitchFamily="18" charset="0"/>
                <a:ea typeface="Cambria" panose="02040503050406030204" pitchFamily="18" charset="0"/>
              </a:rPr>
              <a:t>угрюмо-злобное настроение (дисфория);</a:t>
            </a:r>
          </a:p>
          <a:p>
            <a:pPr marL="285750" indent="-285750" algn="just">
              <a:lnSpc>
                <a:spcPct val="80000"/>
              </a:lnSpc>
              <a:spcBef>
                <a:spcPts val="600"/>
              </a:spcBef>
              <a:buClr>
                <a:srgbClr val="D33D33"/>
              </a:buClr>
              <a:buFont typeface="Wingdings" panose="05000000000000000000" pitchFamily="2" charset="2"/>
              <a:buChar char="§"/>
              <a:defRPr/>
            </a:pPr>
            <a:r>
              <a:rPr lang="ru-RU" sz="1700" dirty="0">
                <a:latin typeface="Cambria" panose="02040503050406030204" pitchFamily="18" charset="0"/>
                <a:ea typeface="Cambria" panose="02040503050406030204" pitchFamily="18" charset="0"/>
              </a:rPr>
              <a:t>хроническая тревога: то усиливается, то ослабевает в благоприятных условиях; </a:t>
            </a:r>
          </a:p>
          <a:p>
            <a:pPr marL="285750" indent="-285750" algn="just">
              <a:lnSpc>
                <a:spcPct val="80000"/>
              </a:lnSpc>
              <a:spcBef>
                <a:spcPts val="600"/>
              </a:spcBef>
              <a:buClr>
                <a:srgbClr val="D33D33"/>
              </a:buClr>
              <a:buFont typeface="Wingdings" panose="05000000000000000000" pitchFamily="2" charset="2"/>
              <a:buChar char="§"/>
              <a:defRPr/>
            </a:pPr>
            <a:r>
              <a:rPr lang="ru-RU" sz="1700" dirty="0">
                <a:latin typeface="Cambria" panose="02040503050406030204" pitchFamily="18" charset="0"/>
                <a:ea typeface="Cambria" panose="02040503050406030204" pitchFamily="18" charset="0"/>
              </a:rPr>
              <a:t>переживание самоуничижения, которые могут сопровождаться чувствами стыда, вины или несостоятельности; </a:t>
            </a:r>
          </a:p>
          <a:p>
            <a:pPr marL="285750" indent="-285750" algn="just">
              <a:lnSpc>
                <a:spcPct val="80000"/>
              </a:lnSpc>
              <a:spcBef>
                <a:spcPts val="600"/>
              </a:spcBef>
              <a:buClr>
                <a:srgbClr val="D33D33"/>
              </a:buClr>
              <a:buFont typeface="Wingdings" panose="05000000000000000000" pitchFamily="2" charset="2"/>
              <a:buChar char="§"/>
              <a:defRPr/>
            </a:pPr>
            <a:r>
              <a:rPr lang="ru-RU" sz="1700" dirty="0">
                <a:latin typeface="Cambria" panose="02040503050406030204" pitchFamily="18" charset="0"/>
                <a:ea typeface="Cambria" panose="02040503050406030204" pitchFamily="18" charset="0"/>
              </a:rPr>
              <a:t>жалобы на ухудшение памяти: затруднения запоминания, снижение удержания в памяти той или иной информации, особенно трудности воспроизведения, которые могут быть как функциональными (невротически обусловленными), так и в действительности быть связанными с последствиями контузии;</a:t>
            </a:r>
          </a:p>
          <a:p>
            <a:pPr marL="285750" indent="-285750" algn="just">
              <a:lnSpc>
                <a:spcPct val="80000"/>
              </a:lnSpc>
              <a:spcBef>
                <a:spcPts val="600"/>
              </a:spcBef>
              <a:buClr>
                <a:srgbClr val="D33D33"/>
              </a:buClr>
              <a:buFont typeface="Wingdings" panose="05000000000000000000" pitchFamily="2" charset="2"/>
              <a:buChar char="§"/>
              <a:defRPr/>
            </a:pPr>
            <a:r>
              <a:rPr lang="ru-RU" sz="1700" dirty="0">
                <a:latin typeface="Cambria" panose="02040503050406030204" pitchFamily="18" charset="0"/>
                <a:ea typeface="Cambria" panose="02040503050406030204" pitchFamily="18" charset="0"/>
              </a:rPr>
              <a:t>мучительные искаженные и неполные произвольные воспоминания о травме;</a:t>
            </a:r>
          </a:p>
          <a:p>
            <a:pPr marL="285750" indent="-285750" algn="just">
              <a:lnSpc>
                <a:spcPct val="80000"/>
              </a:lnSpc>
              <a:spcBef>
                <a:spcPts val="600"/>
              </a:spcBef>
              <a:buClr>
                <a:srgbClr val="D33D33"/>
              </a:buClr>
              <a:buFont typeface="Wingdings" panose="05000000000000000000" pitchFamily="2" charset="2"/>
              <a:buChar char="§"/>
              <a:defRPr/>
            </a:pPr>
            <a:r>
              <a:rPr lang="ru-RU" sz="1700" dirty="0">
                <a:latin typeface="Cambria" panose="02040503050406030204" pitchFamily="18" charset="0"/>
                <a:ea typeface="Cambria" panose="02040503050406030204" pitchFamily="18" charset="0"/>
              </a:rPr>
              <a:t>«повышенный рефлекс четверохолмия»: на внезапные раздражители (световые, зрительные, слуховые, тактильные) возникает вздрагивание, вскакивание, вскрикивание или наоборот, «застывание», которое часто сопровождается вегетативными проявлениями (повышением АД, тахикардией);  </a:t>
            </a:r>
          </a:p>
          <a:p>
            <a:pPr marL="285750" indent="-285750" algn="just">
              <a:lnSpc>
                <a:spcPct val="80000"/>
              </a:lnSpc>
              <a:spcBef>
                <a:spcPts val="600"/>
              </a:spcBef>
              <a:buClr>
                <a:srgbClr val="D33D33"/>
              </a:buClr>
              <a:buFont typeface="Wingdings" panose="05000000000000000000" pitchFamily="2" charset="2"/>
              <a:buChar char="§"/>
              <a:defRPr/>
            </a:pPr>
            <a:r>
              <a:rPr lang="ru-RU" sz="1700" dirty="0">
                <a:latin typeface="Cambria" panose="02040503050406030204" pitchFamily="18" charset="0"/>
                <a:ea typeface="Cambria" panose="02040503050406030204" pitchFamily="18" charset="0"/>
              </a:rPr>
              <a:t>развитие </a:t>
            </a:r>
            <a:r>
              <a:rPr lang="ru-RU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диссоциативных</a:t>
            </a:r>
            <a:r>
              <a:rPr lang="ru-RU" sz="1700" dirty="0">
                <a:latin typeface="Cambria" panose="02040503050406030204" pitchFamily="18" charset="0"/>
                <a:ea typeface="Cambria" panose="02040503050406030204" pitchFamily="18" charset="0"/>
              </a:rPr>
              <a:t> нарушений в ситуациях, напоминающих о травме или ущемляющих права и самолюбие, например, эпизоды амнезии в момент сильных эмоциональных реакций и даже </a:t>
            </a:r>
            <a:r>
              <a:rPr lang="ru-RU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диссоциативный</a:t>
            </a:r>
            <a:r>
              <a:rPr lang="ru-RU" sz="1700" dirty="0">
                <a:latin typeface="Cambria" panose="02040503050406030204" pitchFamily="18" charset="0"/>
                <a:ea typeface="Cambria" panose="02040503050406030204" pitchFamily="18" charset="0"/>
              </a:rPr>
              <a:t> ступор в моменты переживания унижения; </a:t>
            </a:r>
          </a:p>
          <a:p>
            <a:pPr marL="285750" indent="-285750" algn="just">
              <a:lnSpc>
                <a:spcPct val="80000"/>
              </a:lnSpc>
              <a:spcBef>
                <a:spcPts val="600"/>
              </a:spcBef>
              <a:buClr>
                <a:srgbClr val="D33D33"/>
              </a:buClr>
              <a:buFont typeface="Wingdings" panose="05000000000000000000" pitchFamily="2" charset="2"/>
              <a:buChar char="§"/>
              <a:defRPr/>
            </a:pPr>
            <a:r>
              <a:rPr lang="ru-RU" sz="1700" dirty="0">
                <a:latin typeface="Cambria" panose="02040503050406030204" pitchFamily="18" charset="0"/>
                <a:ea typeface="Cambria" panose="02040503050406030204" pitchFamily="18" charset="0"/>
              </a:rPr>
              <a:t>астеническая симптоматика: утомляемость, особенно при психических нагрузках, раздражительная слабость, вегетативные нарушения.  </a:t>
            </a:r>
          </a:p>
        </p:txBody>
      </p:sp>
    </p:spTree>
    <p:extLst>
      <p:ext uri="{BB962C8B-B14F-4D97-AF65-F5344CB8AC3E}">
        <p14:creationId xmlns:p14="http://schemas.microsoft.com/office/powerpoint/2010/main" val="178744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36CE06A-25B0-5849-8ADD-8FFB68E291CD}"/>
              </a:ext>
            </a:extLst>
          </p:cNvPr>
          <p:cNvSpPr/>
          <p:nvPr/>
        </p:nvSpPr>
        <p:spPr>
          <a:xfrm>
            <a:off x="0" y="346029"/>
            <a:ext cx="12192000" cy="6636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Злоупотребление алкоголем и </a:t>
            </a:r>
            <a:r>
              <a:rPr lang="ru-RU" sz="2400" b="1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психоактивными</a:t>
            </a:r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веществами (ПАВ)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F341FE3-460D-F342-9769-1F5BABE6FF5D}"/>
              </a:ext>
            </a:extLst>
          </p:cNvPr>
          <p:cNvSpPr/>
          <p:nvPr/>
        </p:nvSpPr>
        <p:spPr>
          <a:xfrm>
            <a:off x="206644" y="174356"/>
            <a:ext cx="11778712" cy="650928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731103" y="1209984"/>
            <a:ext cx="10729794" cy="5005436"/>
          </a:xfrm>
          <a:solidFill>
            <a:srgbClr val="92D050"/>
          </a:solidFill>
        </p:spPr>
        <p:txBody>
          <a:bodyPr>
            <a:noAutofit/>
          </a:bodyPr>
          <a:lstStyle/>
          <a:p>
            <a:pPr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latin typeface="Cambria" panose="02040503050406030204" pitchFamily="18" charset="0"/>
                <a:ea typeface="Cambria" panose="02040503050406030204" pitchFamily="18" charset="0"/>
              </a:rPr>
              <a:t>В средние века некоторые военачальники перед боем давали своим солдатам наркотики (преимущественно гашиш) чтобы тем было легче убивать других и умирать самим. Кстати, слово </a:t>
            </a:r>
            <a:r>
              <a:rPr lang="en-US" sz="1400" b="1" dirty="0">
                <a:latin typeface="Cambria" panose="02040503050406030204" pitchFamily="18" charset="0"/>
                <a:ea typeface="Cambria" panose="02040503050406030204" pitchFamily="18" charset="0"/>
              </a:rPr>
              <a:t>assassin</a:t>
            </a:r>
            <a:r>
              <a:rPr lang="ru-RU" sz="1400" b="1" dirty="0">
                <a:latin typeface="Cambria" panose="02040503050406030204" pitchFamily="18" charset="0"/>
                <a:ea typeface="Cambria" panose="02040503050406030204" pitchFamily="18" charset="0"/>
              </a:rPr>
              <a:t>, означающее по </a:t>
            </a:r>
            <a:r>
              <a:rPr lang="ru-RU" sz="1400" b="1" dirty="0" err="1">
                <a:latin typeface="Cambria" panose="02040503050406030204" pitchFamily="18" charset="0"/>
                <a:ea typeface="Cambria" panose="02040503050406030204" pitchFamily="18" charset="0"/>
              </a:rPr>
              <a:t>анлийски</a:t>
            </a:r>
            <a:r>
              <a:rPr lang="ru-RU" sz="1400" b="1" dirty="0">
                <a:latin typeface="Cambria" panose="02040503050406030204" pitchFamily="18" charset="0"/>
                <a:ea typeface="Cambria" panose="02040503050406030204" pitchFamily="18" charset="0"/>
              </a:rPr>
              <a:t> и по </a:t>
            </a:r>
            <a:r>
              <a:rPr lang="ru-RU" sz="1400" b="1" dirty="0" err="1">
                <a:latin typeface="Cambria" panose="02040503050406030204" pitchFamily="18" charset="0"/>
                <a:ea typeface="Cambria" panose="02040503050406030204" pitchFamily="18" charset="0"/>
              </a:rPr>
              <a:t>французски</a:t>
            </a:r>
            <a:r>
              <a:rPr lang="ru-RU" sz="1400" b="1" dirty="0">
                <a:latin typeface="Cambria" panose="02040503050406030204" pitchFamily="18" charset="0"/>
                <a:ea typeface="Cambria" panose="02040503050406030204" pitchFamily="18" charset="0"/>
              </a:rPr>
              <a:t> «убийца», произошло от «</a:t>
            </a:r>
            <a:r>
              <a:rPr lang="en-US" sz="1400" b="1" dirty="0" err="1">
                <a:latin typeface="Cambria" panose="02040503050406030204" pitchFamily="18" charset="0"/>
                <a:ea typeface="Cambria" panose="02040503050406030204" pitchFamily="18" charset="0"/>
              </a:rPr>
              <a:t>haschischin</a:t>
            </a:r>
            <a:r>
              <a:rPr lang="ru-RU" sz="1400" b="1" dirty="0">
                <a:latin typeface="Cambria" panose="02040503050406030204" pitchFamily="18" charset="0"/>
                <a:ea typeface="Cambria" panose="02040503050406030204" pitchFamily="18" charset="0"/>
              </a:rPr>
              <a:t>», т.е. начинённый гашишем». «</a:t>
            </a:r>
            <a:r>
              <a:rPr lang="ru-RU" sz="1400" b="1" dirty="0" err="1">
                <a:latin typeface="Cambria" panose="02040503050406030204" pitchFamily="18" charset="0"/>
                <a:ea typeface="Cambria" panose="02040503050406030204" pitchFamily="18" charset="0"/>
              </a:rPr>
              <a:t>Гащищинами</a:t>
            </a:r>
            <a:r>
              <a:rPr lang="ru-RU" sz="1400" b="1" dirty="0">
                <a:latin typeface="Cambria" panose="02040503050406030204" pitchFamily="18" charset="0"/>
                <a:ea typeface="Cambria" panose="02040503050406030204" pitchFamily="18" charset="0"/>
              </a:rPr>
              <a:t>» называлась одна из арабских воинских сект.</a:t>
            </a:r>
          </a:p>
          <a:p>
            <a:pPr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latin typeface="Cambria" panose="02040503050406030204" pitchFamily="18" charset="0"/>
                <a:ea typeface="Cambria" panose="02040503050406030204" pitchFamily="18" charset="0"/>
              </a:rPr>
              <a:t>Изучение проблемы злоупотребления ПАВ военнослужащими воюющих армий началось с момента зарождения военной психиатрии. В период русско-японской войны алкоголизм и алкогольные психозы заняли ведущее место (почти 51%) в структуре психической заболеваемости.</a:t>
            </a:r>
          </a:p>
          <a:p>
            <a:pPr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latin typeface="Cambria" panose="02040503050406030204" pitchFamily="18" charset="0"/>
                <a:ea typeface="Cambria" panose="02040503050406030204" pitchFamily="18" charset="0"/>
              </a:rPr>
              <a:t>Высокая частота заболеваний алкогольного генеза объяснялась «почти полным бездействием войск», «потребностью подбодрить нервную систему», «заливанием горя» (</a:t>
            </a:r>
            <a:r>
              <a:rPr lang="ru-RU" sz="1400" b="1" dirty="0" err="1">
                <a:latin typeface="Cambria" panose="02040503050406030204" pitchFamily="18" charset="0"/>
                <a:ea typeface="Cambria" panose="02040503050406030204" pitchFamily="18" charset="0"/>
              </a:rPr>
              <a:t>Озерецковский</a:t>
            </a:r>
            <a:r>
              <a:rPr lang="ru-RU" sz="1400" b="1" dirty="0">
                <a:latin typeface="Cambria" panose="02040503050406030204" pitchFamily="18" charset="0"/>
                <a:ea typeface="Cambria" panose="02040503050406030204" pitchFamily="18" charset="0"/>
              </a:rPr>
              <a:t> и другие).</a:t>
            </a:r>
          </a:p>
          <a:p>
            <a:pPr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latin typeface="Cambria" panose="02040503050406030204" pitchFamily="18" charset="0"/>
                <a:ea typeface="Cambria" panose="02040503050406030204" pitchFamily="18" charset="0"/>
              </a:rPr>
              <a:t>В Первую мировую войну проблема алкоголизации особенно остро стояла в немецкой и французской армиях.</a:t>
            </a:r>
          </a:p>
          <a:p>
            <a:pPr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latin typeface="Cambria" panose="02040503050406030204" pitchFamily="18" charset="0"/>
                <a:ea typeface="Cambria" panose="02040503050406030204" pitchFamily="18" charset="0"/>
              </a:rPr>
              <a:t>В Гражданскую войну получил распространение морфинизм.</a:t>
            </a:r>
          </a:p>
          <a:p>
            <a:pPr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latin typeface="Cambria" panose="02040503050406030204" pitchFamily="18" charset="0"/>
                <a:ea typeface="Cambria" panose="02040503050406030204" pitchFamily="18" charset="0"/>
              </a:rPr>
              <a:t>Во время ВОВ – наркомовские 100 грамм, но достоверных данных о распространенности алкоголизма нет.</a:t>
            </a:r>
          </a:p>
          <a:p>
            <a:pPr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latin typeface="Cambria" panose="02040503050406030204" pitchFamily="18" charset="0"/>
                <a:ea typeface="Cambria" panose="02040503050406030204" pitchFamily="18" charset="0"/>
              </a:rPr>
              <a:t>Во время войны в Корее наркотиками или алкоголем злоупотребляли от 30 до 45 % американских солдат.</a:t>
            </a:r>
          </a:p>
          <a:p>
            <a:pPr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latin typeface="Cambria" panose="02040503050406030204" pitchFamily="18" charset="0"/>
                <a:ea typeface="Cambria" panose="02040503050406030204" pitchFamily="18" charset="0"/>
              </a:rPr>
              <a:t>Во Вьетнаме, когда среди военнослужащих распространилась наркотизация психические расстройства возросли с 5% до 60%, ежегодно увольняли до 2000 военнослужащих как «неизлечимых наркоманов».</a:t>
            </a:r>
          </a:p>
          <a:p>
            <a:pPr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latin typeface="Cambria" panose="02040503050406030204" pitchFamily="18" charset="0"/>
                <a:ea typeface="Cambria" panose="02040503050406030204" pitchFamily="18" charset="0"/>
              </a:rPr>
              <a:t>В структуре СП психиатрического профиля во время войны в Афганистане </a:t>
            </a:r>
            <a:r>
              <a:rPr lang="ru-RU" sz="1400" b="1" dirty="0" err="1">
                <a:latin typeface="Cambria" panose="02040503050406030204" pitchFamily="18" charset="0"/>
                <a:ea typeface="Cambria" panose="02040503050406030204" pitchFamily="18" charset="0"/>
              </a:rPr>
              <a:t>аддиктивные</a:t>
            </a:r>
            <a:r>
              <a:rPr lang="ru-RU" sz="1400" b="1" dirty="0">
                <a:latin typeface="Cambria" panose="02040503050406030204" pitchFamily="18" charset="0"/>
                <a:ea typeface="Cambria" panose="02040503050406030204" pitchFamily="18" charset="0"/>
              </a:rPr>
              <a:t> расстройства были на втором месте после реактивных состояний.  </a:t>
            </a:r>
          </a:p>
          <a:p>
            <a:pPr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latin typeface="Cambria" panose="02040503050406030204" pitchFamily="18" charset="0"/>
                <a:ea typeface="Cambria" panose="02040503050406030204" pitchFamily="18" charset="0"/>
              </a:rPr>
              <a:t>Среди ветеранов, получавших лечение в психиатрических отделениях Госпиталя им. Бурденко 51% имели признаки зависимости или злоупотребление алкоголем. </a:t>
            </a:r>
          </a:p>
        </p:txBody>
      </p:sp>
    </p:spTree>
    <p:extLst>
      <p:ext uri="{BB962C8B-B14F-4D97-AF65-F5344CB8AC3E}">
        <p14:creationId xmlns:p14="http://schemas.microsoft.com/office/powerpoint/2010/main" val="3960255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36CE06A-25B0-5849-8ADD-8FFB68E291CD}"/>
              </a:ext>
            </a:extLst>
          </p:cNvPr>
          <p:cNvSpPr/>
          <p:nvPr/>
        </p:nvSpPr>
        <p:spPr>
          <a:xfrm>
            <a:off x="0" y="346029"/>
            <a:ext cx="12192000" cy="6636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Минно-взрывная травма головного мозга (контузия)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F341FE3-460D-F342-9769-1F5BABE6FF5D}"/>
              </a:ext>
            </a:extLst>
          </p:cNvPr>
          <p:cNvSpPr/>
          <p:nvPr/>
        </p:nvSpPr>
        <p:spPr>
          <a:xfrm>
            <a:off x="206644" y="174356"/>
            <a:ext cx="11778712" cy="650928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78136" y="2752729"/>
            <a:ext cx="11102642" cy="866155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</a:pPr>
            <a:r>
              <a:rPr lang="ru-RU" altLang="ru-RU" sz="1800" b="1" dirty="0">
                <a:solidFill>
                  <a:srgbClr val="002F8E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Понятие контузии в советской психиатрии - отражает представления о сложности этиологии и патогенеза психических расстройств у участников и ветеранов войн.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08876" y="3711100"/>
            <a:ext cx="10441162" cy="2548647"/>
          </a:xfrm>
          <a:prstGeom prst="roundRect">
            <a:avLst>
              <a:gd name="adj" fmla="val 6274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1200"/>
              </a:spcBef>
              <a:defRPr/>
            </a:pPr>
            <a:r>
              <a:rPr lang="ru-RU" sz="12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Тимофеев Н.Н., 1945.     </a:t>
            </a:r>
          </a:p>
          <a:p>
            <a:pPr algn="just">
              <a:spcBef>
                <a:spcPts val="1200"/>
              </a:spcBef>
              <a:defRPr/>
            </a:pPr>
            <a:r>
              <a:rPr lang="ru-RU" sz="1400" b="1" i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«В группу контуженных относили, обычно, лиц, получивших закрытую травму мозга в результате взрыва снаряда. Сложность ее патогенеза определяется не только множественностью патогенных факторов, входящих в комплекс взрыва …, но и сопутствующим воздействием других вредностей боевой обстановки: психической травмой, переутомлением, недосыпанием, недоеданием, большим моральным и физическим напряжением. Сложность этиологии и патогенеза определяют особенности течения закрытой травмы мозга, полученной в боевой обстановке, и своеобразие клинической картины, в которой выявляется единство органических, функциональных и психогенных нарушений. Этим объясняется потребность в ином обозначении боевой травмы мозга, столь отличной от травмы мирного времени. Пользоваться термином «контуженный» следует по аналогии с понятием «больной» и «раненый»</a:t>
            </a:r>
            <a:r>
              <a:rPr lang="ru-RU" sz="1400" i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  <a:r>
              <a:rPr lang="ru-RU" sz="1400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endParaRPr lang="ru-RU" sz="1400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478136" y="1285433"/>
            <a:ext cx="11102642" cy="1375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80000"/>
              </a:lnSpc>
            </a:pPr>
            <a:r>
              <a:rPr lang="ru-RU" altLang="ru-RU" sz="2400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В текущей СВО контузии вновь, как в годы ВОВ, стали одним из главных факторов развития боевой психической патологии вообще и важнейшей предпосылкой развития стрессовых расстройств.  </a:t>
            </a:r>
          </a:p>
        </p:txBody>
      </p:sp>
    </p:spTree>
    <p:extLst>
      <p:ext uri="{BB962C8B-B14F-4D97-AF65-F5344CB8AC3E}">
        <p14:creationId xmlns:p14="http://schemas.microsoft.com/office/powerpoint/2010/main" val="2863333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36CE06A-25B0-5849-8ADD-8FFB68E291CD}"/>
              </a:ext>
            </a:extLst>
          </p:cNvPr>
          <p:cNvSpPr/>
          <p:nvPr/>
        </p:nvSpPr>
        <p:spPr>
          <a:xfrm>
            <a:off x="0" y="346028"/>
            <a:ext cx="12192000" cy="8863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Нейропсихологическая реабилитация при поражениях головного мозга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F341FE3-460D-F342-9769-1F5BABE6FF5D}"/>
              </a:ext>
            </a:extLst>
          </p:cNvPr>
          <p:cNvSpPr/>
          <p:nvPr/>
        </p:nvSpPr>
        <p:spPr>
          <a:xfrm>
            <a:off x="206644" y="174356"/>
            <a:ext cx="11778712" cy="650928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82682" y="1404675"/>
            <a:ext cx="576033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1800" dirty="0">
                <a:latin typeface="Cambria" panose="02040503050406030204" pitchFamily="18" charset="0"/>
                <a:ea typeface="Cambria" panose="02040503050406030204" pitchFamily="18" charset="0"/>
              </a:rPr>
              <a:t>Приказ Министерства здравоохранения РФ от 20 декабря 2012 г. № 1183н «Об утверждении Номенклатуры должностей медицинских работников и фармацевтических работников»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ru-RU" sz="1800" b="1" dirty="0">
                <a:latin typeface="Cambria" panose="02040503050406030204" pitchFamily="18" charset="0"/>
                <a:ea typeface="Cambria" panose="02040503050406030204" pitchFamily="18" charset="0"/>
              </a:rPr>
              <a:t>медицинский психолог является медицинским работником.</a:t>
            </a:r>
          </a:p>
          <a:p>
            <a:pPr marL="285750" indent="-285750"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1800" dirty="0">
                <a:latin typeface="Cambria" panose="02040503050406030204" pitchFamily="18" charset="0"/>
                <a:ea typeface="Cambria" panose="02040503050406030204" pitchFamily="18" charset="0"/>
              </a:rPr>
              <a:t>Согласно приказам Министерства здравоохранения РФ № 788н и № 878н медицинский психолог входит в состав </a:t>
            </a:r>
            <a:r>
              <a:rPr lang="ru-RU" sz="1800" b="1" dirty="0">
                <a:latin typeface="Cambria" panose="02040503050406030204" pitchFamily="18" charset="0"/>
                <a:ea typeface="Cambria" panose="02040503050406030204" pitchFamily="18" charset="0"/>
              </a:rPr>
              <a:t>мультидисциплинарной реабилитационной команды</a:t>
            </a:r>
            <a:r>
              <a:rPr lang="ru-RU" sz="1800" dirty="0">
                <a:latin typeface="Cambria" panose="02040503050406030204" pitchFamily="18" charset="0"/>
                <a:ea typeface="Cambria" panose="02040503050406030204" pitchFamily="18" charset="0"/>
              </a:rPr>
              <a:t>, которая, действуя единым фронтом, оказывает пациенту (взрослому или ребенку) необходимую медицинскую и психологическую помощь.</a:t>
            </a:r>
          </a:p>
          <a:p>
            <a:pPr marL="285750" indent="-285750"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1800" dirty="0">
                <a:latin typeface="Cambria" panose="02040503050406030204" pitchFamily="18" charset="0"/>
                <a:ea typeface="Cambria" panose="02040503050406030204" pitchFamily="18" charset="0"/>
              </a:rPr>
              <a:t>Порядок оказания медицинской помощи при психических расстройствах и расстройствах поведения (Приложение к приказу Министерства здравоохранения Российской Федерации).</a:t>
            </a:r>
          </a:p>
          <a:p>
            <a:pPr marL="285750" indent="-285750"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endParaRPr lang="ru-RU" sz="1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endParaRPr lang="ru-RU" sz="1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2D26273-F0FA-9594-BDF7-807AAFB92E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779"/>
          <a:stretch/>
        </p:blipFill>
        <p:spPr bwMode="auto">
          <a:xfrm>
            <a:off x="6349660" y="1491430"/>
            <a:ext cx="5277241" cy="4870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285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7CAFA5-EAF7-9A0E-5097-FD23FA687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1" y="0"/>
            <a:ext cx="12186138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DE3903A-CF0E-454B-8F29-CD99C6908548}"/>
              </a:ext>
            </a:extLst>
          </p:cNvPr>
          <p:cNvSpPr/>
          <p:nvPr/>
        </p:nvSpPr>
        <p:spPr>
          <a:xfrm>
            <a:off x="0" y="384888"/>
            <a:ext cx="12192000" cy="80563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2800" b="1" dirty="0">
                <a:latin typeface="Cambria" panose="02040503050406030204" pitchFamily="18" charset="0"/>
              </a:rPr>
              <a:t>Посттравматическое стрессовое расстройство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2800" b="1" dirty="0">
                <a:latin typeface="Cambria" panose="02040503050406030204" pitchFamily="18" charset="0"/>
              </a:rPr>
              <a:t>и боевые стрессовые расстройства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F341FE3-460D-F342-9769-1F5BABE6FF5D}"/>
              </a:ext>
            </a:extLst>
          </p:cNvPr>
          <p:cNvSpPr/>
          <p:nvPr/>
        </p:nvSpPr>
        <p:spPr>
          <a:xfrm>
            <a:off x="206644" y="174356"/>
            <a:ext cx="11778712" cy="650928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AutoShape 6">
            <a:extLst>
              <a:ext uri="{FF2B5EF4-FFF2-40B4-BE49-F238E27FC236}">
                <a16:creationId xmlns:a16="http://schemas.microsoft.com/office/drawing/2014/main" id="{033D1D08-F6EF-DB1A-1D2B-16CCF2A5DD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22413" y="-152400"/>
            <a:ext cx="9350446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03498" y="1401059"/>
            <a:ext cx="2928395" cy="11979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i="1" dirty="0">
                <a:latin typeface="Cambria" panose="02040503050406030204" pitchFamily="18" charset="0"/>
                <a:ea typeface="Cambria" panose="02040503050406030204" pitchFamily="18" charset="0"/>
              </a:rPr>
              <a:t>Диагностика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585009" y="4106561"/>
            <a:ext cx="2928395" cy="11979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i="1" dirty="0">
                <a:latin typeface="Cambria" panose="02040503050406030204" pitchFamily="18" charset="0"/>
                <a:ea typeface="Cambria" panose="02040503050406030204" pitchFamily="18" charset="0"/>
              </a:rPr>
              <a:t>Лечение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375456" y="2753810"/>
            <a:ext cx="2928395" cy="11979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i="1" dirty="0">
                <a:latin typeface="Cambria" panose="02040503050406030204" pitchFamily="18" charset="0"/>
                <a:ea typeface="Cambria" panose="02040503050406030204" pitchFamily="18" charset="0"/>
              </a:rPr>
              <a:t>Профилактика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908877" y="4803936"/>
            <a:ext cx="5585502" cy="1527416"/>
          </a:xfrm>
          <a:prstGeom prst="rect">
            <a:avLst/>
          </a:prstGeom>
          <a:solidFill>
            <a:srgbClr val="D33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latin typeface="Cambria" panose="02040503050406030204" pitchFamily="18" charset="0"/>
                <a:ea typeface="Cambria" panose="02040503050406030204" pitchFamily="18" charset="0"/>
              </a:rPr>
              <a:t>Психокоррекция</a:t>
            </a:r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</a:rPr>
              <a:t> боевого стресса и психотерапия стрессовых расстройств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012671" y="1517283"/>
            <a:ext cx="4681388" cy="119798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  <a:t>Организация психиатрической и психологической помощи</a:t>
            </a:r>
          </a:p>
        </p:txBody>
      </p:sp>
      <p:sp>
        <p:nvSpPr>
          <p:cNvPr id="3" name="Выгнутая влево стрелка 2"/>
          <p:cNvSpPr/>
          <p:nvPr/>
        </p:nvSpPr>
        <p:spPr>
          <a:xfrm rot="20634810" flipH="1">
            <a:off x="4377271" y="1592924"/>
            <a:ext cx="740779" cy="1652989"/>
          </a:xfrm>
          <a:prstGeom prst="curvedRightArrow">
            <a:avLst/>
          </a:prstGeom>
          <a:solidFill>
            <a:srgbClr val="D33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Выгнутая влево стрелка 12"/>
          <p:cNvSpPr/>
          <p:nvPr/>
        </p:nvSpPr>
        <p:spPr>
          <a:xfrm rot="19769066">
            <a:off x="778286" y="3788488"/>
            <a:ext cx="740779" cy="1652989"/>
          </a:xfrm>
          <a:prstGeom prst="curvedRightArrow">
            <a:avLst/>
          </a:prstGeom>
          <a:solidFill>
            <a:srgbClr val="D33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Стрелка вправо 4"/>
          <p:cNvSpPr/>
          <p:nvPr/>
        </p:nvSpPr>
        <p:spPr>
          <a:xfrm rot="5400000">
            <a:off x="9300235" y="3184060"/>
            <a:ext cx="1839374" cy="901781"/>
          </a:xfrm>
          <a:prstGeom prst="rightArrow">
            <a:avLst/>
          </a:prstGeom>
          <a:solidFill>
            <a:srgbClr val="D33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919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384937"/>
            <a:ext cx="12192000" cy="8698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Психологическое сопровождение пациентов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06644" y="174356"/>
            <a:ext cx="11778712" cy="650928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30957" y="1608439"/>
            <a:ext cx="3622589" cy="1443681"/>
          </a:xfrm>
          <a:prstGeom prst="rect">
            <a:avLst/>
          </a:prstGeom>
          <a:solidFill>
            <a:srgbClr val="D33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>
                <a:latin typeface="Cambria" panose="02040503050406030204" pitchFamily="18" charset="0"/>
                <a:ea typeface="Cambria" panose="02040503050406030204" pitchFamily="18" charset="0"/>
              </a:rPr>
              <a:t>Врач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284705" y="4771568"/>
            <a:ext cx="3622589" cy="1443681"/>
          </a:xfrm>
          <a:prstGeom prst="rect">
            <a:avLst/>
          </a:prstGeom>
          <a:solidFill>
            <a:srgbClr val="D33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latin typeface="Cambria" panose="02040503050406030204" pitchFamily="18" charset="0"/>
                <a:ea typeface="Cambria" panose="02040503050406030204" pitchFamily="18" charset="0"/>
              </a:rPr>
              <a:t>Пациент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907294" y="1570473"/>
            <a:ext cx="3622589" cy="1443681"/>
          </a:xfrm>
          <a:prstGeom prst="rect">
            <a:avLst/>
          </a:prstGeom>
          <a:solidFill>
            <a:srgbClr val="D33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latin typeface="Cambria" panose="02040503050406030204" pitchFamily="18" charset="0"/>
                <a:ea typeface="Cambria" panose="02040503050406030204" pitchFamily="18" charset="0"/>
              </a:rPr>
              <a:t>Родственники</a:t>
            </a:r>
            <a:r>
              <a:rPr lang="en-US" sz="3200" b="1" i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3200" b="1" i="1" dirty="0">
                <a:latin typeface="Cambria" panose="02040503050406030204" pitchFamily="18" charset="0"/>
                <a:ea typeface="Cambria" panose="02040503050406030204" pitchFamily="18" charset="0"/>
              </a:rPr>
              <a:t>пациента</a:t>
            </a:r>
          </a:p>
        </p:txBody>
      </p:sp>
      <p:sp>
        <p:nvSpPr>
          <p:cNvPr id="2" name="Двойная стрелка влево/вправо 1"/>
          <p:cNvSpPr/>
          <p:nvPr/>
        </p:nvSpPr>
        <p:spPr>
          <a:xfrm>
            <a:off x="4882960" y="2036805"/>
            <a:ext cx="2594919" cy="586947"/>
          </a:xfrm>
          <a:prstGeom prst="left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Двойная стрелка влево/вправо 14"/>
          <p:cNvSpPr/>
          <p:nvPr/>
        </p:nvSpPr>
        <p:spPr>
          <a:xfrm rot="18566160">
            <a:off x="7648212" y="4123588"/>
            <a:ext cx="2777642" cy="363482"/>
          </a:xfrm>
          <a:prstGeom prst="left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Двойная стрелка влево/вправо 15"/>
          <p:cNvSpPr/>
          <p:nvPr/>
        </p:nvSpPr>
        <p:spPr>
          <a:xfrm rot="3033840" flipH="1">
            <a:off x="1727780" y="4166223"/>
            <a:ext cx="2824565" cy="363482"/>
          </a:xfrm>
          <a:prstGeom prst="left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4541592" y="3214938"/>
            <a:ext cx="3094236" cy="1062979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atin typeface="Cambria" panose="02040503050406030204" pitchFamily="18" charset="0"/>
                <a:ea typeface="Cambria" panose="02040503050406030204" pitchFamily="18" charset="0"/>
              </a:rPr>
              <a:t>Психолог</a:t>
            </a:r>
          </a:p>
        </p:txBody>
      </p:sp>
      <p:sp>
        <p:nvSpPr>
          <p:cNvPr id="4" name="Стрелка влево 3"/>
          <p:cNvSpPr/>
          <p:nvPr/>
        </p:nvSpPr>
        <p:spPr>
          <a:xfrm rot="1934451">
            <a:off x="4198271" y="3163255"/>
            <a:ext cx="844785" cy="531489"/>
          </a:xfrm>
          <a:prstGeom prst="leftArrow">
            <a:avLst/>
          </a:prstGeom>
          <a:solidFill>
            <a:srgbClr val="5482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лево 16"/>
          <p:cNvSpPr/>
          <p:nvPr/>
        </p:nvSpPr>
        <p:spPr>
          <a:xfrm rot="19665549" flipH="1">
            <a:off x="7224754" y="3152354"/>
            <a:ext cx="844785" cy="531489"/>
          </a:xfrm>
          <a:prstGeom prst="leftArrow">
            <a:avLst/>
          </a:prstGeom>
          <a:solidFill>
            <a:srgbClr val="5482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лево 17"/>
          <p:cNvSpPr/>
          <p:nvPr/>
        </p:nvSpPr>
        <p:spPr>
          <a:xfrm rot="5400000" flipH="1">
            <a:off x="5749341" y="4111490"/>
            <a:ext cx="693314" cy="531489"/>
          </a:xfrm>
          <a:prstGeom prst="leftArrow">
            <a:avLst/>
          </a:prstGeom>
          <a:solidFill>
            <a:srgbClr val="5482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594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36CE06A-25B0-5849-8ADD-8FFB68E291CD}"/>
              </a:ext>
            </a:extLst>
          </p:cNvPr>
          <p:cNvSpPr/>
          <p:nvPr/>
        </p:nvSpPr>
        <p:spPr>
          <a:xfrm>
            <a:off x="0" y="346028"/>
            <a:ext cx="12192000" cy="8863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Психологическое сопровождение СВО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F341FE3-460D-F342-9769-1F5BABE6FF5D}"/>
              </a:ext>
            </a:extLst>
          </p:cNvPr>
          <p:cNvSpPr/>
          <p:nvPr/>
        </p:nvSpPr>
        <p:spPr>
          <a:xfrm>
            <a:off x="206644" y="174356"/>
            <a:ext cx="11778712" cy="650928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BA6D4F-779C-09B4-C9D1-2268578266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033" y="1318221"/>
            <a:ext cx="9385934" cy="527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4815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375836"/>
            <a:ext cx="12192000" cy="76498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Работа психологов в субъектах РФ с детьми-сиротами, эвакуированными из зоны боевых действий из ЛДНР с 24 февраля 2022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06644" y="174356"/>
            <a:ext cx="11778712" cy="650928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67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56E706C-B14F-ED4E-AF2B-CF1EFFFC09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8312727" y="2391919"/>
            <a:ext cx="4100946" cy="307571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3BB2C91-1205-124B-AA95-92C045AB43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235224" y="2305304"/>
            <a:ext cx="4199935" cy="314995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131EA57-DB26-0518-3EB6-96944CA878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6927" y="3115107"/>
            <a:ext cx="4565073" cy="3423805"/>
          </a:xfrm>
          <a:prstGeom prst="rect">
            <a:avLst/>
          </a:prstGeom>
        </p:spPr>
      </p:pic>
      <p:sp>
        <p:nvSpPr>
          <p:cNvPr id="15" name="Прямоугольник 7">
            <a:extLst>
              <a:ext uri="{FF2B5EF4-FFF2-40B4-BE49-F238E27FC236}">
                <a16:creationId xmlns:a16="http://schemas.microsoft.com/office/drawing/2014/main" id="{0D3F88BB-19DA-89B5-9CF3-E6FAE6D58E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3478" y="1140817"/>
            <a:ext cx="6328169" cy="1980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ts val="800"/>
              </a:spcBef>
              <a:buClr>
                <a:srgbClr val="D33D33"/>
              </a:buClr>
              <a:buNone/>
            </a:pPr>
            <a:r>
              <a:rPr lang="ru-RU" altLang="ru-RU" sz="1600" b="1" dirty="0">
                <a:latin typeface="Cambria" panose="02040503050406030204" pitchFamily="18" charset="0"/>
                <a:ea typeface="Cambria" panose="02040503050406030204" pitchFamily="18" charset="0"/>
              </a:rPr>
              <a:t>Мишени психологического воздействия</a:t>
            </a:r>
            <a:r>
              <a:rPr lang="en-US" altLang="ru-RU" sz="1600" b="1" dirty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  <a:endParaRPr lang="ru-RU" altLang="ru-RU" sz="1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80990" indent="-380990" algn="ctr">
              <a:spcBef>
                <a:spcPts val="800"/>
              </a:spcBef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alt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Несформированность психологической готовности и адаптации к новым условиям.</a:t>
            </a:r>
          </a:p>
          <a:p>
            <a:pPr marL="380990" indent="-380990" algn="ctr">
              <a:spcBef>
                <a:spcPts val="800"/>
              </a:spcBef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alt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Повышенная тревожность взрослых.</a:t>
            </a:r>
          </a:p>
          <a:p>
            <a:pPr marL="380990" indent="-380990" algn="ctr">
              <a:spcBef>
                <a:spcPts val="800"/>
              </a:spcBef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alt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Неопределенность образа будущего.</a:t>
            </a:r>
          </a:p>
          <a:p>
            <a:pPr marL="380990" indent="-380990" algn="ctr">
              <a:spcBef>
                <a:spcPts val="800"/>
              </a:spcBef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alt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884119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375836"/>
            <a:ext cx="12192000" cy="76498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</a:t>
            </a:r>
            <a:r>
              <a:rPr lang="ru-RU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упервизия</a:t>
            </a:r>
            <a:r>
              <a:rPr lang="ru-RU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от экспертов из МГУ для психологов Воронежской области </a:t>
            </a:r>
            <a:br>
              <a:rPr lang="ru-RU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по вопросам психологического сопровождения в период проведения СВО</a:t>
            </a:r>
            <a:endParaRPr lang="ru-RU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6644" y="174356"/>
            <a:ext cx="11778712" cy="650928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67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702" y="1293779"/>
            <a:ext cx="3867834" cy="26745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8367" y="3595060"/>
            <a:ext cx="4061807" cy="2850922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694329" y="1326243"/>
            <a:ext cx="583254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Методическая и практическая помощь психологам по вопросам психологического сопровождения семей мобилизованных.</a:t>
            </a:r>
          </a:p>
          <a:p>
            <a:pPr marL="285750" indent="-285750"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endParaRPr lang="ru-RU" sz="21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Обучение навыкам и технологиям оказания психологической помощи гражданам, оказавшимся в трудной жизненной ситуации.</a:t>
            </a:r>
          </a:p>
          <a:p>
            <a:pPr marL="285750" indent="-285750"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endParaRPr lang="ru-RU" sz="21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2100" b="1" dirty="0">
                <a:latin typeface="Cambria" panose="02040503050406030204" pitchFamily="18" charset="0"/>
                <a:ea typeface="Cambria" panose="02040503050406030204" pitchFamily="18" charset="0"/>
              </a:rPr>
              <a:t>Отработка методов и форм работы, а также разбор конкретных ситуаций и кейсов оказания психологической помощи в различных условиях и различным категориям граждан, включая детей и ветеранов боевых действий.</a:t>
            </a:r>
            <a:endParaRPr lang="ru-RU" sz="2100" b="1" i="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230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36CE06A-25B0-5849-8ADD-8FFB68E291CD}"/>
              </a:ext>
            </a:extLst>
          </p:cNvPr>
          <p:cNvSpPr/>
          <p:nvPr/>
        </p:nvSpPr>
        <p:spPr>
          <a:xfrm>
            <a:off x="0" y="346028"/>
            <a:ext cx="12192000" cy="8863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Программы дополнительного образования </a:t>
            </a:r>
            <a:b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Факультета психологии МГУ имени М.В. Ломоносова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F341FE3-460D-F342-9769-1F5BABE6FF5D}"/>
              </a:ext>
            </a:extLst>
          </p:cNvPr>
          <p:cNvSpPr/>
          <p:nvPr/>
        </p:nvSpPr>
        <p:spPr>
          <a:xfrm>
            <a:off x="206644" y="174356"/>
            <a:ext cx="11778712" cy="650928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6A676E2-4B81-9A51-CB9B-3D5854B0F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7695" y="4129819"/>
            <a:ext cx="2153134" cy="2153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8426" y="1768157"/>
            <a:ext cx="779474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</a:rPr>
              <a:t>Повышение квалификации</a:t>
            </a:r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  <a:t>. Совершенствование профессиональных знаний, умений и навыков для специалистов-психологов.</a:t>
            </a:r>
          </a:p>
          <a:p>
            <a:pPr marL="342900" indent="-342900"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</a:rPr>
              <a:t>Профессиональная переподготовка</a:t>
            </a:r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  <a:t>. Получение компетенций, необходимых для выполнения нового вида профессиональной деятельности.</a:t>
            </a:r>
          </a:p>
          <a:p>
            <a:pPr marL="342900" indent="-342900"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</a:rPr>
              <a:t>Общеобразовательные программы </a:t>
            </a:r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  <a:t>– приобретение психологических знаний, умений и навыков, саморазвитие.</a:t>
            </a:r>
          </a:p>
          <a:p>
            <a:pPr marL="342900" indent="-342900"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</a:rPr>
              <a:t>Образовательные программы для школьников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  <a:t>погружение в мир психологии, профориентация, школа юного психолога.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E76D0C-3434-79AE-8DBD-6F1DDACBA9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11058" y="1506772"/>
            <a:ext cx="2348660" cy="2348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0380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36CE06A-25B0-5849-8ADD-8FFB68E291CD}"/>
              </a:ext>
            </a:extLst>
          </p:cNvPr>
          <p:cNvSpPr/>
          <p:nvPr/>
        </p:nvSpPr>
        <p:spPr>
          <a:xfrm>
            <a:off x="0" y="346028"/>
            <a:ext cx="12192000" cy="8863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Психологическое сопровождение боевых стрессовых расстройств и ПТСР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F341FE3-460D-F342-9769-1F5BABE6FF5D}"/>
              </a:ext>
            </a:extLst>
          </p:cNvPr>
          <p:cNvSpPr/>
          <p:nvPr/>
        </p:nvSpPr>
        <p:spPr>
          <a:xfrm>
            <a:off x="206644" y="174356"/>
            <a:ext cx="11778712" cy="650928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409127" y="2349971"/>
            <a:ext cx="8485470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Особенности психолого-психиатрического сопровождения участников специальной военной операции и их близких.</a:t>
            </a:r>
          </a:p>
          <a:p>
            <a:pPr marL="342900" lvl="0" indent="-342900"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Стрессовые расстройства в современных международных классификациях (МКБ-10, МКБ-11).</a:t>
            </a:r>
          </a:p>
          <a:p>
            <a:pPr marL="342900" lvl="0" indent="-342900"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Боевые стрессовые расстройства: условия и механизмы развития, клинические проявления, подходы к оказанию психиатрической и психологической помощи. </a:t>
            </a:r>
            <a:r>
              <a:rPr lang="ru-RU" sz="1200" dirty="0" err="1">
                <a:latin typeface="Cambria" panose="02040503050406030204" pitchFamily="18" charset="0"/>
                <a:ea typeface="Cambria" panose="02040503050406030204" pitchFamily="18" charset="0"/>
              </a:rPr>
              <a:t>Психокоррекция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 боевого стресса.</a:t>
            </a:r>
          </a:p>
          <a:p>
            <a:pPr marL="342900" lvl="0" indent="-342900"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Особенности психофармакологического сопровождения стрессовых расстройств и сопутствующие эффекты когнитивной и эмоциональной сферы.</a:t>
            </a:r>
          </a:p>
          <a:p>
            <a:pPr marL="342900" lvl="0" indent="-342900"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Медико-биологические аспекты развития, диагностики и терапии ПТСР.</a:t>
            </a:r>
          </a:p>
          <a:p>
            <a:pPr marL="342900" lvl="0" indent="-342900"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Психосоциальные аспекты ПТСР.</a:t>
            </a:r>
          </a:p>
          <a:p>
            <a:pPr marL="342900" lvl="0" indent="-342900"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Дифференциальная психологическая диагностика посттравматического стрессового расстройства и комплексного посттравматического стрессового расстройства</a:t>
            </a:r>
          </a:p>
          <a:p>
            <a:pPr marL="342900" lvl="0" indent="-342900"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Психологические механизмы формирования ПТСР.</a:t>
            </a:r>
          </a:p>
          <a:p>
            <a:pPr marL="342900" lvl="0" indent="-342900"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Психофизиологические механизмы ПТСР.</a:t>
            </a:r>
          </a:p>
          <a:p>
            <a:pPr marL="342900" lvl="0" indent="-342900"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Посттравматическое стрессовое расстройство. Особенности диагностики, стадии, задачи на каждой стадии, кризисные навыки.</a:t>
            </a:r>
          </a:p>
          <a:p>
            <a:pPr marL="342900" lvl="0" indent="-342900"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Эффективное психотерапевтическое сопровождение ПТСР. Возможности КПТ и др. психотерапевтических инструментов.</a:t>
            </a:r>
          </a:p>
          <a:p>
            <a:pPr marL="342900" lvl="0" indent="-342900"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1200" dirty="0" err="1">
                <a:latin typeface="Cambria" panose="02040503050406030204" pitchFamily="18" charset="0"/>
                <a:ea typeface="Cambria" panose="02040503050406030204" pitchFamily="18" charset="0"/>
              </a:rPr>
              <a:t>Когнитивно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-поведенческая терапия ПТСР.</a:t>
            </a:r>
          </a:p>
          <a:p>
            <a:pPr marL="342900" lvl="0" indent="-342900"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Разбор клинических случаев с участием военных психиатров.</a:t>
            </a:r>
          </a:p>
          <a:p>
            <a:pPr marL="342900" lvl="0" indent="-342900"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Нейропсихологическая реабилитация после боевой травмы головного мозга</a:t>
            </a:r>
          </a:p>
          <a:p>
            <a:pPr marL="342900" lvl="0" indent="-342900"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Комплексная </a:t>
            </a:r>
            <a:r>
              <a:rPr lang="ru-RU" sz="1200" dirty="0" err="1">
                <a:latin typeface="Cambria" panose="02040503050406030204" pitchFamily="18" charset="0"/>
                <a:ea typeface="Cambria" panose="02040503050406030204" pitchFamily="18" charset="0"/>
              </a:rPr>
              <a:t>ресоциализация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 и социальная адаптация лиц, перенесших военную травму.</a:t>
            </a:r>
          </a:p>
          <a:p>
            <a:pPr marL="342900" lvl="0" indent="-342900"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Особенности оказания экстренной психологической помощи. </a:t>
            </a:r>
          </a:p>
          <a:p>
            <a:pPr marL="342900" lvl="0" indent="-342900"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Эффективные средства и методы социально-психологической поддержки участников боевых действий. </a:t>
            </a:r>
          </a:p>
          <a:p>
            <a:pPr marL="285750" indent="-285750"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endParaRPr lang="ru-RU" sz="105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just">
              <a:buClr>
                <a:srgbClr val="D33D33"/>
              </a:buClr>
              <a:buFont typeface="Wingdings" panose="05000000000000000000" pitchFamily="2" charset="2"/>
              <a:buChar char="§"/>
            </a:pPr>
            <a:endParaRPr lang="ru-RU" sz="105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074" name="Picture 2" descr="?http%3A%2F%2Fpsyms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1241" y="4407302"/>
            <a:ext cx="2056680" cy="2056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497114">
            <a:off x="8986287" y="1169140"/>
            <a:ext cx="3530865" cy="245953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9063" y="1337003"/>
            <a:ext cx="9144477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D33D33"/>
              </a:buClr>
            </a:pPr>
            <a:r>
              <a:rPr lang="ru-RU" sz="2000" b="1" i="1" dirty="0">
                <a:latin typeface="Cambria" panose="02040503050406030204" pitchFamily="18" charset="0"/>
                <a:ea typeface="Cambria" panose="02040503050406030204" pitchFamily="18" charset="0"/>
              </a:rPr>
              <a:t>Программа повышения квалификации факультета психологии</a:t>
            </a:r>
          </a:p>
          <a:p>
            <a:pPr algn="ctr">
              <a:buClr>
                <a:srgbClr val="D33D33"/>
              </a:buClr>
            </a:pPr>
            <a:r>
              <a:rPr lang="ru-RU" sz="2000" b="1" i="1" dirty="0">
                <a:latin typeface="Cambria" panose="02040503050406030204" pitchFamily="18" charset="0"/>
                <a:ea typeface="Cambria" panose="02040503050406030204" pitchFamily="18" charset="0"/>
              </a:rPr>
              <a:t>МГУ имени М.В. Ломоносова</a:t>
            </a:r>
          </a:p>
          <a:p>
            <a:pPr algn="ctr">
              <a:buClr>
                <a:srgbClr val="D33D33"/>
              </a:buClr>
            </a:pPr>
            <a:r>
              <a:rPr lang="en-US" sz="2000" b="1" i="1" dirty="0">
                <a:latin typeface="Cambria" panose="02040503050406030204" pitchFamily="18" charset="0"/>
                <a:ea typeface="Cambria" panose="02040503050406030204" pitchFamily="18" charset="0"/>
              </a:rPr>
              <a:t>72</a:t>
            </a:r>
            <a:r>
              <a:rPr lang="ru-RU" sz="2000" b="1" i="1" dirty="0">
                <a:latin typeface="Cambria" panose="02040503050406030204" pitchFamily="18" charset="0"/>
                <a:ea typeface="Cambria" panose="02040503050406030204" pitchFamily="18" charset="0"/>
              </a:rPr>
              <a:t> академических часа</a:t>
            </a:r>
          </a:p>
          <a:p>
            <a:pPr marL="342900" indent="-342900" algn="ctr">
              <a:buClr>
                <a:srgbClr val="D33D33"/>
              </a:buClr>
              <a:buFont typeface="Wingdings" panose="05000000000000000000" pitchFamily="2" charset="2"/>
              <a:buChar char="§"/>
            </a:pPr>
            <a:endParaRPr lang="ru-RU" sz="2000" b="1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ru-RU" sz="1600" b="1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endParaRPr lang="ru-RU" sz="1600" b="1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273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36CE06A-25B0-5849-8ADD-8FFB68E291CD}"/>
              </a:ext>
            </a:extLst>
          </p:cNvPr>
          <p:cNvSpPr/>
          <p:nvPr/>
        </p:nvSpPr>
        <p:spPr>
          <a:xfrm>
            <a:off x="0" y="346028"/>
            <a:ext cx="12192000" cy="8863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Нейропсихологическая реабилитация и психологическое сопровождение участников боевых действий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F341FE3-460D-F342-9769-1F5BABE6FF5D}"/>
              </a:ext>
            </a:extLst>
          </p:cNvPr>
          <p:cNvSpPr/>
          <p:nvPr/>
        </p:nvSpPr>
        <p:spPr>
          <a:xfrm>
            <a:off x="206644" y="174356"/>
            <a:ext cx="11778712" cy="650928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505" y="3124923"/>
            <a:ext cx="6562106" cy="355260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1882" y="1349362"/>
            <a:ext cx="1140823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D33D33"/>
              </a:buClr>
            </a:pPr>
            <a:r>
              <a:rPr lang="ru-RU" sz="2000" b="1" i="1" dirty="0">
                <a:latin typeface="Cambria" panose="02040503050406030204" pitchFamily="18" charset="0"/>
                <a:ea typeface="Cambria" panose="02040503050406030204" pitchFamily="18" charset="0"/>
              </a:rPr>
              <a:t>Программа повышения квалификации факультета психологии</a:t>
            </a:r>
          </a:p>
          <a:p>
            <a:pPr algn="ctr">
              <a:buClr>
                <a:srgbClr val="D33D33"/>
              </a:buClr>
            </a:pPr>
            <a:r>
              <a:rPr lang="ru-RU" sz="2000" b="1" i="1" dirty="0">
                <a:latin typeface="Cambria" panose="02040503050406030204" pitchFamily="18" charset="0"/>
                <a:ea typeface="Cambria" panose="02040503050406030204" pitchFamily="18" charset="0"/>
              </a:rPr>
              <a:t>МГУ имени М.В. Ломоносова</a:t>
            </a:r>
          </a:p>
          <a:p>
            <a:pPr algn="ctr">
              <a:buClr>
                <a:srgbClr val="D33D33"/>
              </a:buClr>
            </a:pPr>
            <a:r>
              <a:rPr lang="ru-RU" sz="2000" b="1" i="1" dirty="0">
                <a:latin typeface="Cambria" panose="02040503050406030204" pitchFamily="18" charset="0"/>
                <a:ea typeface="Cambria" panose="02040503050406030204" pitchFamily="18" charset="0"/>
              </a:rPr>
              <a:t>108 академических часов</a:t>
            </a:r>
          </a:p>
          <a:p>
            <a:pPr marL="342900" indent="-342900" algn="ctr">
              <a:buClr>
                <a:srgbClr val="D33D33"/>
              </a:buClr>
              <a:buFont typeface="Wingdings" panose="05000000000000000000" pitchFamily="2" charset="2"/>
              <a:buChar char="§"/>
            </a:pPr>
            <a:endParaRPr lang="ru-RU" sz="2000" b="1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ru-RU" sz="1600" b="1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endParaRPr lang="ru-RU" sz="1600" b="1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03164" y="2551837"/>
            <a:ext cx="434134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Освоение указанной программы обеспечивает освоение медицинским психологом нейропсихологического подхода к восстановительному обучению, разработанному в рамках концепции А.Р.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Лурии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pic>
        <p:nvPicPr>
          <p:cNvPr id="4098" name="Picture 2" descr="https://psy.su/mod_files/gazeta/img_img_gazeta_756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747" y="4490940"/>
            <a:ext cx="3148853" cy="1959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5624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F341FE3-460D-F342-9769-1F5BABE6FF5D}"/>
              </a:ext>
            </a:extLst>
          </p:cNvPr>
          <p:cNvSpPr/>
          <p:nvPr/>
        </p:nvSpPr>
        <p:spPr>
          <a:xfrm>
            <a:off x="206644" y="174356"/>
            <a:ext cx="11778712" cy="650928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36CE06A-25B0-5849-8ADD-8FFB68E291CD}"/>
              </a:ext>
            </a:extLst>
          </p:cNvPr>
          <p:cNvSpPr/>
          <p:nvPr/>
        </p:nvSpPr>
        <p:spPr>
          <a:xfrm>
            <a:off x="0" y="2408275"/>
            <a:ext cx="12192000" cy="14639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200" b="1" dirty="0">
                <a:latin typeface="Cambria" panose="02040503050406030204" pitchFamily="18" charset="0"/>
              </a:rPr>
              <a:t>Спасибо за внимание и терпение!</a:t>
            </a:r>
            <a:endParaRPr lang="ru-RU" sz="3200" b="1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003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06644" y="174356"/>
            <a:ext cx="11778712" cy="650928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57A4FC-B666-AC86-58B0-D621205D917F}"/>
              </a:ext>
            </a:extLst>
          </p:cNvPr>
          <p:cNvSpPr txBox="1"/>
          <p:nvPr/>
        </p:nvSpPr>
        <p:spPr>
          <a:xfrm>
            <a:off x="568689" y="4226349"/>
            <a:ext cx="110546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Зинченко Юрий Петрович </a:t>
            </a:r>
            <a:endParaRPr lang="en-US" sz="18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</a:endParaRPr>
          </a:p>
          <a:p>
            <a:pPr algn="ctr"/>
            <a:r>
              <a:rPr lang="ru-RU" sz="1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декан факультета психологии МГУ имени М.В. Ломоносова, </a:t>
            </a:r>
            <a:endParaRPr lang="en-US" sz="18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</a:endParaRPr>
          </a:p>
          <a:p>
            <a:pPr algn="ctr"/>
            <a:r>
              <a:rPr lang="ru-RU" sz="1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директор Психологического института Российской академии образования,</a:t>
            </a:r>
          </a:p>
          <a:p>
            <a:pPr algn="ctr"/>
            <a:r>
              <a:rPr lang="ru-RU" sz="1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член совета при Президенте Российской Федерации по науке и образованию, </a:t>
            </a:r>
          </a:p>
          <a:p>
            <a:pPr algn="ctr"/>
            <a:r>
              <a:rPr lang="ru-RU" sz="1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президент Российского психологического общества, </a:t>
            </a:r>
          </a:p>
          <a:p>
            <a:pPr algn="ctr"/>
            <a:r>
              <a:rPr lang="ru-RU" sz="1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главный внештатный специалист по медицинской  психологии Минздрава России, </a:t>
            </a:r>
            <a:endParaRPr lang="en-US" sz="18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</a:endParaRPr>
          </a:p>
          <a:p>
            <a:pPr algn="ctr"/>
            <a:r>
              <a:rPr lang="ru-RU" sz="1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доктор психологических наук, профессор, академик РАО</a:t>
            </a:r>
          </a:p>
          <a:p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1F1B0EA-513C-A88B-7A29-39BAB903DA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39846" y="791591"/>
            <a:ext cx="1307610" cy="1307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5D83933-C80C-0C14-4794-07F190C690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604" y="621128"/>
            <a:ext cx="1611283" cy="1611283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9C6E83B2-E570-D99E-D5B8-34CE3693E505}"/>
              </a:ext>
            </a:extLst>
          </p:cNvPr>
          <p:cNvGrpSpPr/>
          <p:nvPr/>
        </p:nvGrpSpPr>
        <p:grpSpPr>
          <a:xfrm>
            <a:off x="2752656" y="500233"/>
            <a:ext cx="1792477" cy="1598968"/>
            <a:chOff x="5178099" y="241557"/>
            <a:chExt cx="1792477" cy="1598968"/>
          </a:xfrm>
        </p:grpSpPr>
        <p:pic>
          <p:nvPicPr>
            <p:cNvPr id="10" name="Google Shape;151;p22">
              <a:extLst>
                <a:ext uri="{FF2B5EF4-FFF2-40B4-BE49-F238E27FC236}">
                  <a16:creationId xmlns:a16="http://schemas.microsoft.com/office/drawing/2014/main" id="{98D64BF5-34F9-D98C-E7DE-175B3FFC95A0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2809" y="241557"/>
              <a:ext cx="1440000" cy="144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FF574E88-D392-4862-8256-F4F659A74B9A}"/>
                </a:ext>
              </a:extLst>
            </p:cNvPr>
            <p:cNvSpPr/>
            <p:nvPr/>
          </p:nvSpPr>
          <p:spPr>
            <a:xfrm>
              <a:off x="5178099" y="1440415"/>
              <a:ext cx="17924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000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Факультет психологии</a:t>
              </a:r>
            </a:p>
            <a:p>
              <a:pPr algn="ctr"/>
              <a:r>
                <a:rPr lang="ru-RU" sz="1000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МГУ имени М.В. Ломоносова</a:t>
              </a:r>
              <a:endParaRPr lang="ru-RU" sz="1000" i="1" dirty="0"/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072" y="465485"/>
            <a:ext cx="3998068" cy="2186443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36CE06A-25B0-5849-8ADD-8FFB68E291CD}"/>
              </a:ext>
            </a:extLst>
          </p:cNvPr>
          <p:cNvSpPr/>
          <p:nvPr/>
        </p:nvSpPr>
        <p:spPr>
          <a:xfrm>
            <a:off x="-1" y="2447593"/>
            <a:ext cx="12192000" cy="16197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200" b="1" i="1" dirty="0">
                <a:latin typeface="Cambria" panose="02040503050406030204" pitchFamily="18" charset="0"/>
                <a:ea typeface="Cambria" panose="02040503050406030204" pitchFamily="18" charset="0"/>
              </a:rPr>
              <a:t>Психологические аспекты сопровождения посттравматических стрессовых расстройств</a:t>
            </a:r>
            <a:endParaRPr lang="ru-RU" sz="3200" b="1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093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3761</TotalTime>
  <Words>2545</Words>
  <Application>Microsoft Office PowerPoint</Application>
  <PresentationFormat>Широкоэкранный</PresentationFormat>
  <Paragraphs>255</Paragraphs>
  <Slides>25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Cambria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Понятие контузии в советской психиатрии - отражает представления о сложности этиологии и патогенеза психических расстройств у участников и ветеранов войн.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Полина Кондратенко</cp:lastModifiedBy>
  <cp:revision>176</cp:revision>
  <cp:lastPrinted>2023-01-24T10:43:32Z</cp:lastPrinted>
  <dcterms:created xsi:type="dcterms:W3CDTF">2021-10-13T14:11:29Z</dcterms:created>
  <dcterms:modified xsi:type="dcterms:W3CDTF">2023-11-16T12:52:48Z</dcterms:modified>
</cp:coreProperties>
</file>