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7" r:id="rId2"/>
    <p:sldId id="341" r:id="rId3"/>
    <p:sldId id="331" r:id="rId4"/>
    <p:sldId id="332" r:id="rId5"/>
    <p:sldId id="314" r:id="rId6"/>
    <p:sldId id="313" r:id="rId7"/>
    <p:sldId id="342" r:id="rId8"/>
    <p:sldId id="329" r:id="rId9"/>
    <p:sldId id="328" r:id="rId10"/>
    <p:sldId id="343" r:id="rId11"/>
    <p:sldId id="344" r:id="rId12"/>
    <p:sldId id="345" r:id="rId13"/>
    <p:sldId id="346" r:id="rId14"/>
    <p:sldId id="347" r:id="rId15"/>
    <p:sldId id="348" r:id="rId16"/>
    <p:sldId id="340" r:id="rId17"/>
    <p:sldId id="338" r:id="rId18"/>
    <p:sldId id="339" r:id="rId19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00A"/>
    <a:srgbClr val="51B0B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7"/>
  </p:normalViewPr>
  <p:slideViewPr>
    <p:cSldViewPr showGuides="1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ru-RU">
                <a:latin typeface="Arial" panose="020B0604020202020204" pitchFamily="34" charset="0"/>
              </a:rPr>
              <a:t>16.11.2023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dirty="0"/>
              <a:t>Образец заголовка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Образец текста</a:t>
            </a:r>
          </a:p>
          <a:p>
            <a:pPr lvl="1"/>
            <a:r>
              <a:rPr dirty="0"/>
              <a:t>Второй уровень</a:t>
            </a:r>
          </a:p>
          <a:p>
            <a:pPr lvl="2"/>
            <a:r>
              <a:rPr dirty="0"/>
              <a:t>Третий уровень</a:t>
            </a:r>
          </a:p>
          <a:p>
            <a:pPr lvl="3"/>
            <a:r>
              <a:rPr dirty="0"/>
              <a:t>Четвертый уровень</a:t>
            </a:r>
          </a:p>
          <a:p>
            <a:pPr lvl="4"/>
            <a:r>
              <a:rPr dirty="0"/>
              <a:t>Пятый уровень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ru-RU">
                <a:latin typeface="Arial" panose="020B0604020202020204" pitchFamily="34" charset="0"/>
              </a:rPr>
              <a:t>16.11.2023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Заголовок 11571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696200" cy="609600"/>
          </a:xfrm>
          <a:ln/>
        </p:spPr>
        <p:txBody>
          <a:bodyPr anchor="ctr" anchorCtr="0"/>
          <a:lstStyle/>
          <a:p>
            <a:r>
              <a:rPr sz="2800" b="1" dirty="0">
                <a:solidFill>
                  <a:srgbClr val="F6800A"/>
                </a:solidFill>
                <a:latin typeface="Arial Narrow" panose="020B0606020202030204" pitchFamily="34" charset="0"/>
              </a:rPr>
              <a:t>ДОБРОВОЛЬЦЫ </a:t>
            </a:r>
          </a:p>
        </p:txBody>
      </p:sp>
      <p:grpSp>
        <p:nvGrpSpPr>
          <p:cNvPr id="115716" name="Группа 11571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5717" name="Прямоугольник 115716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5718" name="Прямоугольник 115717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8" name="Picture 7" descr="2022-09-27 22-35-58 Скриншот экр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81113"/>
            <a:ext cx="8610600" cy="43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533400"/>
            <a:ext cx="4267200" cy="609600"/>
          </a:xfrm>
        </p:spPr>
        <p:txBody>
          <a:bodyPr/>
          <a:lstStyle/>
          <a:p>
            <a:r>
              <a:rPr lang="ru-RU" altLang="ru-RU" sz="2800" dirty="0">
                <a:solidFill>
                  <a:srgbClr val="FF6600"/>
                </a:solidFill>
                <a:latin typeface="Arial Narrow" panose="020B0606020202030204" pitchFamily="34" charset="0"/>
              </a:rPr>
              <a:t>ВЫГОРАНИЕ</a:t>
            </a:r>
            <a:br>
              <a:rPr lang="ru-RU" altLang="ru-RU" sz="4000" dirty="0"/>
            </a:br>
            <a:endParaRPr lang="ru-RU" altLang="ru-RU" sz="4000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229600" cy="5135563"/>
          </a:xfrm>
        </p:spPr>
        <p:txBody>
          <a:bodyPr/>
          <a:lstStyle/>
          <a:p>
            <a:pPr algn="ctr"/>
            <a:r>
              <a:rPr lang="ru-RU" altLang="ru-RU">
                <a:latin typeface="Arial Narrow" panose="020B0606020202030204" pitchFamily="34" charset="0"/>
              </a:rPr>
              <a:t>Для кого?</a:t>
            </a:r>
          </a:p>
          <a:p>
            <a:pPr algn="ctr"/>
            <a:endParaRPr lang="ru-RU" altLang="ru-RU">
              <a:latin typeface="Arial Narrow" panose="020B0606020202030204" pitchFamily="34" charset="0"/>
            </a:endParaRPr>
          </a:p>
          <a:p>
            <a:pPr>
              <a:buFontTx/>
              <a:buNone/>
            </a:pPr>
            <a:endParaRPr lang="ru-RU" altLang="ru-RU">
              <a:latin typeface="Arial Narrow" panose="020B0606020202030204" pitchFamily="34" charset="0"/>
            </a:endParaRPr>
          </a:p>
        </p:txBody>
      </p:sp>
      <p:grpSp>
        <p:nvGrpSpPr>
          <p:cNvPr id="118788" name="Group 4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8789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0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  <p:pic>
        <p:nvPicPr>
          <p:cNvPr id="118791" name="Picture 7" descr="40959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400800" cy="426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12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1980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lstStyle/>
          <a:p>
            <a:r>
              <a:rPr lang="ru-RU" sz="2800" dirty="0">
                <a:solidFill>
                  <a:srgbClr val="F6800A"/>
                </a:solidFill>
                <a:latin typeface="Arial Narrow" panose="020B0606020202030204" pitchFamily="34" charset="0"/>
              </a:rPr>
              <a:t>ДИСЦИПЛИНА</a:t>
            </a:r>
            <a:endParaRPr sz="2800" dirty="0">
              <a:solidFill>
                <a:srgbClr val="F6800A"/>
              </a:solidFill>
              <a:latin typeface="Arial Narrow" panose="020B0606020202030204" pitchFamily="34" charset="0"/>
            </a:endParaRPr>
          </a:p>
        </p:txBody>
      </p:sp>
      <p:sp>
        <p:nvSpPr>
          <p:cNvPr id="119811" name="Замещающий текст 1198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dirty="0" err="1"/>
              <a:t>Богослужение</a:t>
            </a:r>
            <a:r>
              <a:rPr dirty="0"/>
              <a:t> (</a:t>
            </a:r>
            <a:r>
              <a:rPr dirty="0" err="1"/>
              <a:t>исповедь</a:t>
            </a:r>
            <a:r>
              <a:rPr dirty="0"/>
              <a:t>, </a:t>
            </a:r>
            <a:r>
              <a:rPr dirty="0" err="1"/>
              <a:t>причастие</a:t>
            </a:r>
            <a:r>
              <a:rPr dirty="0"/>
              <a:t>)</a:t>
            </a:r>
          </a:p>
          <a:p>
            <a:r>
              <a:rPr dirty="0" err="1"/>
              <a:t>Старший</a:t>
            </a:r>
            <a:r>
              <a:rPr dirty="0"/>
              <a:t> </a:t>
            </a:r>
            <a:r>
              <a:rPr dirty="0" err="1"/>
              <a:t>священник</a:t>
            </a:r>
            <a:r>
              <a:rPr dirty="0"/>
              <a:t> (</a:t>
            </a:r>
            <a:r>
              <a:rPr dirty="0" err="1"/>
              <a:t>духовник</a:t>
            </a:r>
            <a:r>
              <a:rPr dirty="0"/>
              <a:t>)</a:t>
            </a:r>
          </a:p>
          <a:p>
            <a:r>
              <a:rPr dirty="0" err="1"/>
              <a:t>Координатор</a:t>
            </a:r>
            <a:endParaRPr dirty="0"/>
          </a:p>
          <a:p>
            <a:r>
              <a:rPr dirty="0" err="1"/>
              <a:t>Наставники</a:t>
            </a:r>
            <a:endParaRPr dirty="0"/>
          </a:p>
          <a:p>
            <a:r>
              <a:rPr dirty="0" err="1"/>
              <a:t>График</a:t>
            </a:r>
            <a:r>
              <a:rPr dirty="0"/>
              <a:t> (1-2 </a:t>
            </a:r>
            <a:r>
              <a:rPr dirty="0" err="1"/>
              <a:t>раза</a:t>
            </a:r>
            <a:r>
              <a:rPr dirty="0"/>
              <a:t> в </a:t>
            </a:r>
            <a:r>
              <a:rPr dirty="0" err="1"/>
              <a:t>неделю</a:t>
            </a:r>
            <a:r>
              <a:rPr dirty="0"/>
              <a:t>)</a:t>
            </a:r>
          </a:p>
          <a:p>
            <a:r>
              <a:rPr dirty="0" err="1"/>
              <a:t>Смена</a:t>
            </a:r>
            <a:r>
              <a:rPr dirty="0"/>
              <a:t> (4-6 </a:t>
            </a:r>
            <a:r>
              <a:rPr dirty="0" err="1"/>
              <a:t>часов</a:t>
            </a:r>
            <a:r>
              <a:rPr dirty="0"/>
              <a:t>)</a:t>
            </a:r>
          </a:p>
          <a:p>
            <a:r>
              <a:rPr dirty="0" err="1"/>
              <a:t>Инструкции</a:t>
            </a:r>
            <a:endParaRPr dirty="0"/>
          </a:p>
          <a:p>
            <a:endParaRPr dirty="0"/>
          </a:p>
          <a:p>
            <a:endParaRPr dirty="0"/>
          </a:p>
        </p:txBody>
      </p:sp>
      <p:grpSp>
        <p:nvGrpSpPr>
          <p:cNvPr id="119813" name="Группа 119812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9814" name="Прямоугольник 119813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9815" name="Прямоугольник 119814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2083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lstStyle/>
          <a:p>
            <a:r>
              <a:rPr lang="ru-RU" sz="2800" dirty="0">
                <a:solidFill>
                  <a:srgbClr val="F6800A"/>
                </a:solidFill>
                <a:latin typeface="Arial Narrow" panose="020B0606020202030204" pitchFamily="34" charset="0"/>
              </a:rPr>
              <a:t>ОТДЫХ</a:t>
            </a:r>
            <a:endParaRPr sz="2800" dirty="0">
              <a:solidFill>
                <a:srgbClr val="F6800A"/>
              </a:solidFill>
              <a:latin typeface="Arial Narrow" panose="020B0606020202030204" pitchFamily="34" charset="0"/>
            </a:endParaRPr>
          </a:p>
        </p:txBody>
      </p:sp>
      <p:pic>
        <p:nvPicPr>
          <p:cNvPr id="120836" name="Изображение 120835" descr="2022-09-27 22-50-10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524000"/>
            <a:ext cx="5705475" cy="47863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0837" name="Группа 120836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0838" name="Прямоугольник 120837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0839" name="Прямоугольник 120838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4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9830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lstStyle/>
          <a:p>
            <a:r>
              <a:rPr sz="2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Ложные</a:t>
            </a:r>
            <a:r>
              <a:rPr sz="2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мотивы</a:t>
            </a:r>
            <a:r>
              <a:rPr sz="2800" dirty="0">
                <a:solidFill>
                  <a:srgbClr val="F6800A"/>
                </a:solidFill>
                <a:latin typeface="Arial Narrow" panose="020B0606020202030204" pitchFamily="34" charset="0"/>
              </a:rPr>
              <a:t>. </a:t>
            </a:r>
            <a:br>
              <a:rPr sz="2800" dirty="0">
                <a:solidFill>
                  <a:srgbClr val="F6800A"/>
                </a:solidFill>
                <a:latin typeface="Arial Narrow" panose="020B0606020202030204" pitchFamily="34" charset="0"/>
              </a:rPr>
            </a:br>
            <a:r>
              <a:rPr sz="2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Труд</a:t>
            </a:r>
            <a:r>
              <a:rPr sz="2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духовника</a:t>
            </a:r>
            <a:endParaRPr sz="2800" dirty="0">
              <a:solidFill>
                <a:srgbClr val="F6800A"/>
              </a:solidFill>
              <a:latin typeface="Arial Narrow" panose="020B0606020202030204" pitchFamily="34" charset="0"/>
            </a:endParaRPr>
          </a:p>
        </p:txBody>
      </p:sp>
      <p:sp>
        <p:nvSpPr>
          <p:cNvPr id="98307" name="Замещающий текст 98306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ln/>
        </p:spPr>
        <p:txBody>
          <a:bodyPr/>
          <a:lstStyle/>
          <a:p>
            <a:r>
              <a:rPr dirty="0" err="1">
                <a:latin typeface="Times New Roman" panose="02020603050405020304" pitchFamily="18" charset="0"/>
              </a:rPr>
              <a:t>Тщеславие</a:t>
            </a:r>
            <a:r>
              <a:rPr dirty="0">
                <a:latin typeface="Times New Roman" panose="02020603050405020304" pitchFamily="18" charset="0"/>
              </a:rPr>
              <a:t> (</a:t>
            </a:r>
            <a:r>
              <a:rPr dirty="0" err="1">
                <a:latin typeface="Times New Roman" panose="02020603050405020304" pitchFamily="18" charset="0"/>
              </a:rPr>
              <a:t>желание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понравиться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себе</a:t>
            </a:r>
            <a:r>
              <a:rPr dirty="0">
                <a:latin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</a:rPr>
              <a:t>окружающим</a:t>
            </a:r>
            <a:r>
              <a:rPr dirty="0">
                <a:latin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</a:rPr>
              <a:t>утвердиться</a:t>
            </a:r>
            <a:r>
              <a:rPr dirty="0">
                <a:latin typeface="Times New Roman" panose="02020603050405020304" pitchFamily="18" charset="0"/>
              </a:rPr>
              <a:t> в </a:t>
            </a:r>
            <a:r>
              <a:rPr dirty="0" err="1">
                <a:latin typeface="Times New Roman" panose="02020603050405020304" pitchFamily="18" charset="0"/>
              </a:rPr>
              <a:t>мысли</a:t>
            </a:r>
            <a:r>
              <a:rPr dirty="0">
                <a:latin typeface="Times New Roman" panose="02020603050405020304" pitchFamily="18" charset="0"/>
              </a:rPr>
              <a:t> «я </a:t>
            </a:r>
            <a:r>
              <a:rPr dirty="0" err="1">
                <a:latin typeface="Times New Roman" panose="02020603050405020304" pitchFamily="18" charset="0"/>
              </a:rPr>
              <a:t>все-таки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лучше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других</a:t>
            </a:r>
            <a:r>
              <a:rPr dirty="0">
                <a:latin typeface="Times New Roman" panose="02020603050405020304" pitchFamily="18" charset="0"/>
              </a:rPr>
              <a:t>», </a:t>
            </a:r>
            <a:r>
              <a:rPr dirty="0" err="1">
                <a:latin typeface="Times New Roman" panose="02020603050405020304" pitchFamily="18" charset="0"/>
              </a:rPr>
              <a:t>попасть</a:t>
            </a:r>
            <a:r>
              <a:rPr dirty="0">
                <a:latin typeface="Times New Roman" panose="02020603050405020304" pitchFamily="18" charset="0"/>
              </a:rPr>
              <a:t> в </a:t>
            </a:r>
            <a:r>
              <a:rPr dirty="0" err="1">
                <a:latin typeface="Times New Roman" panose="02020603050405020304" pitchFamily="18" charset="0"/>
              </a:rPr>
              <a:t>новости</a:t>
            </a:r>
            <a:r>
              <a:rPr dirty="0">
                <a:latin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</a:rPr>
              <a:t>желание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совершить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подвиг</a:t>
            </a:r>
            <a:r>
              <a:rPr dirty="0">
                <a:latin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</a:rPr>
              <a:t>всех</a:t>
            </a:r>
            <a:r>
              <a:rPr dirty="0">
                <a:latin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</a:rPr>
              <a:t>спасти</a:t>
            </a:r>
            <a:r>
              <a:rPr dirty="0">
                <a:latin typeface="Times New Roman" panose="02020603050405020304" pitchFamily="18" charset="0"/>
              </a:rPr>
              <a:t>)</a:t>
            </a:r>
          </a:p>
          <a:p>
            <a:r>
              <a:rPr dirty="0" err="1">
                <a:latin typeface="Times New Roman" panose="02020603050405020304" pitchFamily="18" charset="0"/>
              </a:rPr>
              <a:t>Властолюбие</a:t>
            </a:r>
            <a:endParaRPr b="1" dirty="0">
              <a:latin typeface="Times New Roman" panose="02020603050405020304" pitchFamily="18" charset="0"/>
            </a:endParaRPr>
          </a:p>
        </p:txBody>
      </p:sp>
      <p:grpSp>
        <p:nvGrpSpPr>
          <p:cNvPr id="98308" name="Группа 98307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98309" name="Прямоугольник 98308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98310" name="Прямоугольник 98309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5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Заголовок 9728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ln/>
        </p:spPr>
        <p:txBody>
          <a:bodyPr anchor="ctr" anchorCtr="0"/>
          <a:lstStyle/>
          <a:p>
            <a:r>
              <a:rPr sz="2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Утешение</a:t>
            </a:r>
            <a:endParaRPr sz="2800" dirty="0">
              <a:solidFill>
                <a:srgbClr val="F6800A"/>
              </a:solidFill>
              <a:latin typeface="Arial Narrow" panose="020B0606020202030204" pitchFamily="34" charset="0"/>
            </a:endParaRPr>
          </a:p>
        </p:txBody>
      </p:sp>
      <p:sp>
        <p:nvSpPr>
          <p:cNvPr id="97283" name="Замещающий текст 9728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8229600" cy="1828800"/>
          </a:xfrm>
          <a:ln/>
        </p:spPr>
        <p:txBody>
          <a:bodyPr/>
          <a:lstStyle/>
          <a:p>
            <a:endParaRPr/>
          </a:p>
          <a:p>
            <a:pPr>
              <a:buNone/>
            </a:pPr>
            <a:r>
              <a:rPr>
                <a:latin typeface="Times New Roman" panose="02020603050405020304" pitchFamily="18" charset="0"/>
              </a:rPr>
              <a:t>«</a:t>
            </a:r>
            <a:r>
              <a:rPr i="1">
                <a:latin typeface="Times New Roman" panose="02020603050405020304" pitchFamily="18" charset="0"/>
              </a:rPr>
              <a:t>Служить ближнему могут не все, но все могут служить Богу</a:t>
            </a:r>
            <a:r>
              <a:rPr>
                <a:latin typeface="Times New Roman" panose="02020603050405020304" pitchFamily="18" charset="0"/>
              </a:rPr>
              <a:t>» </a:t>
            </a:r>
            <a:r>
              <a:rPr err="1">
                <a:latin typeface="Times New Roman" panose="02020603050405020304" pitchFamily="18" charset="0"/>
              </a:rPr>
              <a:t>Прот</a:t>
            </a:r>
            <a:r>
              <a:rPr>
                <a:latin typeface="Times New Roman" panose="02020603050405020304" pitchFamily="18" charset="0"/>
              </a:rPr>
              <a:t>. Роман </a:t>
            </a:r>
            <a:r>
              <a:rPr err="1">
                <a:latin typeface="Times New Roman" panose="02020603050405020304" pitchFamily="18" charset="0"/>
              </a:rPr>
              <a:t>Бацман</a:t>
            </a:r>
            <a:endParaRPr>
              <a:latin typeface="Times New Roman" panose="02020603050405020304" pitchFamily="18" charset="0"/>
            </a:endParaRPr>
          </a:p>
          <a:p>
            <a:endParaRPr>
              <a:latin typeface="Times New Roman" panose="02020603050405020304" pitchFamily="18" charset="0"/>
            </a:endParaRPr>
          </a:p>
        </p:txBody>
      </p:sp>
      <p:sp>
        <p:nvSpPr>
          <p:cNvPr id="97285" name="Прямоугольник 97284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97287" name="Прямоугольник 97286"/>
          <p:cNvSpPr>
            <a:spLocks noChangeAspect="1"/>
          </p:cNvSpPr>
          <p:nvPr/>
        </p:nvSpPr>
        <p:spPr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pic>
        <p:nvPicPr>
          <p:cNvPr id="97288" name="Изображение 97287" descr="Successful-Parenting_WR-e15676937114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219200"/>
            <a:ext cx="4419600" cy="28686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7289" name="Группа 97288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97290" name="Прямоугольник 97289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97291" name="Прямоугольник 97290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6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848600" cy="609600"/>
          </a:xfrm>
        </p:spPr>
        <p:txBody>
          <a:bodyPr/>
          <a:lstStyle/>
          <a:p>
            <a:br>
              <a:rPr lang="ru-RU" altLang="ru-RU" sz="4000">
                <a:latin typeface="Times New Roman" panose="02020603050405020304" pitchFamily="18" charset="0"/>
              </a:rPr>
            </a:b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Координатор/старшая сестра </a:t>
            </a:r>
            <a:b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</a:br>
            <a:b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</a:br>
            <a:b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</a:br>
            <a:b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</a:b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13316" name="Объект 3"/>
          <p:cNvPicPr>
            <a:picLocks noGrp="1" noChangeAspect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609600"/>
            <a:ext cx="2628900" cy="3505200"/>
          </a:xfrm>
          <a:noFill/>
          <a:ln/>
        </p:spPr>
      </p:pic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3318" name="Rectangle 6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19" name="Rectangle 7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7.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838200" y="4267200"/>
            <a:ext cx="78930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175" indent="-31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5096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732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9553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1782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750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322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894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466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000">
                <a:latin typeface="Arial Narrow" panose="020B0606020202030204" pitchFamily="34" charset="0"/>
              </a:rPr>
              <a:t> Любовь, доброта</a:t>
            </a:r>
          </a:p>
          <a:p>
            <a:r>
              <a:rPr lang="ru-RU" altLang="ru-RU" sz="2000" i="1">
                <a:latin typeface="Arial Narrow" panose="020B0606020202030204" pitchFamily="34" charset="0"/>
              </a:rPr>
              <a:t>«Уста наши отверсты к вам, Коринфяне, сердце наше расширено.</a:t>
            </a:r>
            <a:br>
              <a:rPr lang="ru-RU" altLang="ru-RU" sz="2000" i="1">
                <a:latin typeface="Arial Narrow" panose="020B0606020202030204" pitchFamily="34" charset="0"/>
              </a:rPr>
            </a:br>
            <a:r>
              <a:rPr lang="ru-RU" altLang="ru-RU" sz="2000" i="1">
                <a:latin typeface="Arial Narrow" panose="020B0606020202030204" pitchFamily="34" charset="0"/>
              </a:rPr>
              <a:t>Вам не тесно в нас».</a:t>
            </a:r>
            <a:r>
              <a:rPr lang="ru-RU" altLang="ru-RU" sz="2000">
                <a:latin typeface="Arial Narrow" panose="020B0606020202030204" pitchFamily="34" charset="0"/>
              </a:rPr>
              <a:t> (2 Кор 6:11-12)</a:t>
            </a:r>
          </a:p>
          <a:p>
            <a:r>
              <a:rPr lang="ru-RU" altLang="ru-RU" sz="2000">
                <a:latin typeface="Arial Narrow" panose="020B0606020202030204" pitchFamily="34" charset="0"/>
              </a:rPr>
              <a:t>2. Всегда на виду (организаторские способности)</a:t>
            </a:r>
          </a:p>
          <a:p>
            <a:r>
              <a:rPr lang="ru-RU" altLang="ru-RU" sz="2000">
                <a:latin typeface="Arial Narrow" panose="020B0606020202030204" pitchFamily="34" charset="0"/>
              </a:rPr>
              <a:t>3. Опыт?</a:t>
            </a:r>
          </a:p>
        </p:txBody>
      </p:sp>
    </p:spTree>
    <p:extLst>
      <p:ext uri="{BB962C8B-B14F-4D97-AF65-F5344CB8AC3E}">
        <p14:creationId xmlns:p14="http://schemas.microsoft.com/office/powerpoint/2010/main" val="324802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Заголовок 11776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ln/>
        </p:spPr>
        <p:txBody>
          <a:bodyPr anchor="ctr" anchorCtr="0"/>
          <a:lstStyle/>
          <a:p>
            <a: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  <a:t>Как </a:t>
            </a:r>
            <a:r>
              <a:rPr sz="2000" err="1">
                <a:solidFill>
                  <a:srgbClr val="FF6600"/>
                </a:solidFill>
                <a:latin typeface="Arial Narrow" panose="020B0606020202030204" pitchFamily="34" charset="0"/>
              </a:rPr>
              <a:t>возгревать</a:t>
            </a:r>
            <a: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17763" name="Замещающий текст 11776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4953000"/>
          </a:xfrm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Регулярное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участие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таинстве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Евхаристии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Любить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помощников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утешать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давать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людям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свободу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отдых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не</a:t>
            </a:r>
            <a:r>
              <a:rPr sz="1800" dirty="0">
                <a:latin typeface="Arial Narrow" panose="020B0606020202030204" pitchFamily="34" charset="0"/>
              </a:rPr>
              <a:t> «</a:t>
            </a:r>
            <a:r>
              <a:rPr sz="1800" dirty="0" err="1">
                <a:latin typeface="Arial Narrow" panose="020B0606020202030204" pitchFamily="34" charset="0"/>
              </a:rPr>
              <a:t>закручивать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гайки</a:t>
            </a:r>
            <a:r>
              <a:rPr sz="1800" dirty="0">
                <a:latin typeface="Arial Narrow" panose="020B0606020202030204" pitchFamily="34" charset="0"/>
              </a:rPr>
              <a:t>»  (</a:t>
            </a:r>
            <a:r>
              <a:rPr sz="1800" dirty="0" err="1">
                <a:latin typeface="Arial Narrow" panose="020B0606020202030204" pitchFamily="34" charset="0"/>
              </a:rPr>
              <a:t>по-настоящему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привлечь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удержать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может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только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Господь</a:t>
            </a:r>
            <a:r>
              <a:rPr sz="1800" dirty="0">
                <a:latin typeface="Arial Narrow" panose="020B0606020202030204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Особое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внимание</a:t>
            </a:r>
            <a:r>
              <a:rPr sz="1800" dirty="0">
                <a:latin typeface="Arial Narrow" panose="020B0606020202030204" pitchFamily="34" charset="0"/>
              </a:rPr>
              <a:t> к </a:t>
            </a:r>
            <a:r>
              <a:rPr sz="1800" dirty="0" err="1">
                <a:latin typeface="Arial Narrow" panose="020B0606020202030204" pitchFamily="34" charset="0"/>
              </a:rPr>
              <a:t>самым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слабым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служении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Создать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«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питательную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почву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»,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на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которой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может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возрастать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человек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: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повод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и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возможности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для</a:t>
            </a:r>
            <a:r>
              <a:rPr sz="1800" dirty="0">
                <a:solidFill>
                  <a:srgbClr val="F6800A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6800A"/>
                </a:solidFill>
                <a:latin typeface="Arial Narrow" panose="020B0606020202030204" pitchFamily="34" charset="0"/>
              </a:rPr>
              <a:t>общения</a:t>
            </a:r>
            <a:endParaRPr sz="1800" dirty="0">
              <a:solidFill>
                <a:srgbClr val="F6800A"/>
              </a:solidFill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sz="1800" dirty="0">
                <a:latin typeface="Arial Narrow" panose="020B0606020202030204" pitchFamily="34" charset="0"/>
              </a:rPr>
              <a:t>«</a:t>
            </a:r>
            <a:r>
              <a:rPr sz="1800" i="1" dirty="0" err="1">
                <a:latin typeface="Arial Narrow" panose="020B0606020202030204" pitchFamily="34" charset="0"/>
              </a:rPr>
              <a:t>со</a:t>
            </a:r>
            <a:r>
              <a:rPr sz="1800" i="1" dirty="0">
                <a:latin typeface="Arial Narrow" panose="020B0606020202030204" pitchFamily="34" charset="0"/>
              </a:rPr>
              <a:t> </a:t>
            </a:r>
            <a:r>
              <a:rPr sz="1800" i="1" dirty="0" err="1">
                <a:latin typeface="Arial Narrow" panose="020B0606020202030204" pitchFamily="34" charset="0"/>
              </a:rPr>
              <a:t>избра́ннымъ</a:t>
            </a:r>
            <a:r>
              <a:rPr sz="1800" i="1" dirty="0">
                <a:latin typeface="Arial Narrow" panose="020B0606020202030204" pitchFamily="34" charset="0"/>
              </a:rPr>
              <a:t> </a:t>
            </a:r>
            <a:r>
              <a:rPr sz="1800" i="1" dirty="0" err="1">
                <a:latin typeface="Arial Narrow" panose="020B0606020202030204" pitchFamily="34" charset="0"/>
              </a:rPr>
              <a:t>избра́нъ</a:t>
            </a:r>
            <a:r>
              <a:rPr sz="1800" i="1" dirty="0">
                <a:latin typeface="Arial Narrow" panose="020B0606020202030204" pitchFamily="34" charset="0"/>
              </a:rPr>
              <a:t> </a:t>
            </a:r>
            <a:r>
              <a:rPr sz="1800" i="1" dirty="0" err="1">
                <a:latin typeface="Arial Narrow" panose="020B0606020202030204" pitchFamily="34" charset="0"/>
              </a:rPr>
              <a:t>бу́деши</a:t>
            </a:r>
            <a:r>
              <a:rPr sz="1800" i="1" dirty="0">
                <a:latin typeface="Arial Narrow" panose="020B0606020202030204" pitchFamily="34" charset="0"/>
              </a:rPr>
              <a:t>, и </a:t>
            </a:r>
            <a:r>
              <a:rPr sz="1800" i="1" dirty="0" err="1">
                <a:latin typeface="Arial Narrow" panose="020B0606020202030204" pitchFamily="34" charset="0"/>
              </a:rPr>
              <a:t>со</a:t>
            </a:r>
            <a:r>
              <a:rPr sz="1800" i="1" dirty="0">
                <a:latin typeface="Arial Narrow" panose="020B0606020202030204" pitchFamily="34" charset="0"/>
              </a:rPr>
              <a:t> </a:t>
            </a:r>
            <a:r>
              <a:rPr sz="1800" i="1" dirty="0" err="1">
                <a:latin typeface="Arial Narrow" panose="020B0606020202030204" pitchFamily="34" charset="0"/>
              </a:rPr>
              <a:t>стропти́вымъ</a:t>
            </a:r>
            <a:r>
              <a:rPr sz="1800" i="1" dirty="0">
                <a:latin typeface="Arial Narrow" panose="020B0606020202030204" pitchFamily="34" charset="0"/>
              </a:rPr>
              <a:t> </a:t>
            </a:r>
            <a:r>
              <a:rPr sz="1800" i="1" dirty="0" err="1">
                <a:latin typeface="Arial Narrow" panose="020B0606020202030204" pitchFamily="34" charset="0"/>
              </a:rPr>
              <a:t>разврати́шися</a:t>
            </a:r>
            <a:r>
              <a:rPr sz="1800" dirty="0">
                <a:latin typeface="Arial Narrow" panose="020B0606020202030204" pitchFamily="34" charset="0"/>
              </a:rPr>
              <a:t>» (Пс.17:26-27)</a:t>
            </a: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Чтение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Евангелия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совместное</a:t>
            </a:r>
            <a:r>
              <a:rPr sz="1800" dirty="0">
                <a:latin typeface="Arial Narrow" panose="020B0606020202030204" pitchFamily="34" charset="0"/>
              </a:rPr>
              <a:t>, с </a:t>
            </a:r>
            <a:r>
              <a:rPr sz="1800" dirty="0" err="1">
                <a:latin typeface="Arial Narrow" panose="020B0606020202030204" pitchFamily="34" charset="0"/>
              </a:rPr>
              <a:t>разбором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текста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трудам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святых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отцов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келейное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Чтение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житий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святых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творений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святых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отцов</a:t>
            </a:r>
            <a:r>
              <a:rPr sz="18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Молебны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для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помощников</a:t>
            </a:r>
            <a:r>
              <a:rPr sz="1800" dirty="0">
                <a:latin typeface="Arial Narrow" panose="020B0606020202030204" pitchFamily="34" charset="0"/>
              </a:rPr>
              <a:t>: </a:t>
            </a:r>
            <a:r>
              <a:rPr sz="1800" dirty="0" err="1">
                <a:latin typeface="Arial Narrow" panose="020B0606020202030204" pitchFamily="34" charset="0"/>
              </a:rPr>
              <a:t>Об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умножении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любви</a:t>
            </a:r>
            <a:r>
              <a:rPr sz="1800" dirty="0">
                <a:latin typeface="Arial Narrow" panose="020B0606020202030204" pitchFamily="34" charset="0"/>
              </a:rPr>
              <a:t>, с </a:t>
            </a:r>
            <a:r>
              <a:rPr sz="1800" dirty="0" err="1">
                <a:latin typeface="Arial Narrow" panose="020B0606020202030204" pitchFamily="34" charset="0"/>
              </a:rPr>
              <a:t>каноном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ко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Пресвятой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Богородице</a:t>
            </a:r>
            <a:r>
              <a:rPr sz="1800" dirty="0">
                <a:latin typeface="Arial Narrow" panose="020B0606020202030204" pitchFamily="34" charset="0"/>
              </a:rPr>
              <a:t>, с </a:t>
            </a:r>
            <a:r>
              <a:rPr sz="1800" dirty="0" err="1">
                <a:latin typeface="Arial Narrow" panose="020B0606020202030204" pitchFamily="34" charset="0"/>
              </a:rPr>
              <a:t>акафистом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Иисусу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Сладчайшему</a:t>
            </a:r>
            <a:r>
              <a:rPr sz="1800" dirty="0">
                <a:latin typeface="Arial Narrow" panose="020B0606020202030204" pitchFamily="34" charset="0"/>
              </a:rPr>
              <a:t>. </a:t>
            </a:r>
            <a:r>
              <a:rPr sz="1800" dirty="0" err="1">
                <a:latin typeface="Arial Narrow" panose="020B0606020202030204" pitchFamily="34" charset="0"/>
              </a:rPr>
              <a:t>Молебен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больнице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sz="1800" dirty="0">
                <a:latin typeface="Arial Narrow" panose="020B0606020202030204" pitchFamily="34" charset="0"/>
              </a:rPr>
              <a:t>      </a:t>
            </a:r>
            <a:r>
              <a:rPr sz="1800" dirty="0" err="1">
                <a:latin typeface="Arial Narrow" panose="020B0606020202030204" pitchFamily="34" charset="0"/>
              </a:rPr>
              <a:t>Записка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богослужение</a:t>
            </a:r>
            <a:r>
              <a:rPr sz="1800" dirty="0">
                <a:latin typeface="Arial Narrow" panose="020B0606020202030204" pitchFamily="34" charset="0"/>
              </a:rPr>
              <a:t> (</a:t>
            </a:r>
            <a:r>
              <a:rPr sz="1800" dirty="0" err="1">
                <a:latin typeface="Arial Narrow" panose="020B0606020202030204" pitchFamily="34" charset="0"/>
              </a:rPr>
              <a:t>все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имена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помощников+имена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болящих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из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больниц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подопечных</a:t>
            </a:r>
            <a:r>
              <a:rPr sz="1800" dirty="0">
                <a:latin typeface="Arial Narrow" panose="020B0606020202030204" pitchFamily="34" charset="0"/>
              </a:rPr>
              <a:t>). </a:t>
            </a:r>
            <a:r>
              <a:rPr sz="1800" dirty="0" err="1">
                <a:latin typeface="Arial Narrow" panose="020B0606020202030204" pitchFamily="34" charset="0"/>
              </a:rPr>
              <a:t>Литургия</a:t>
            </a:r>
            <a:r>
              <a:rPr sz="1800" dirty="0">
                <a:latin typeface="Arial Narrow" panose="020B0606020202030204" pitchFamily="34" charset="0"/>
              </a:rPr>
              <a:t> с </a:t>
            </a:r>
            <a:r>
              <a:rPr sz="1800" dirty="0" err="1">
                <a:latin typeface="Arial Narrow" panose="020B0606020202030204" pitchFamily="34" charset="0"/>
              </a:rPr>
              <a:t>поминовением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усопших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подопечных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Встреча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священником</a:t>
            </a:r>
            <a:r>
              <a:rPr sz="1800" dirty="0">
                <a:latin typeface="Arial Narrow" panose="020B0606020202030204" pitchFamily="34" charset="0"/>
              </a:rPr>
              <a:t>: </a:t>
            </a:r>
            <a:r>
              <a:rPr sz="1800" dirty="0" err="1">
                <a:latin typeface="Arial Narrow" panose="020B0606020202030204" pitchFamily="34" charset="0"/>
              </a:rPr>
              <a:t>чаепитие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беседа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Евангельский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отрывок</a:t>
            </a:r>
            <a:r>
              <a:rPr sz="1800" dirty="0">
                <a:latin typeface="Arial Narrow" panose="020B0606020202030204" pitchFamily="34" charset="0"/>
              </a:rPr>
              <a:t>, о </a:t>
            </a:r>
            <a:r>
              <a:rPr sz="1800" dirty="0" err="1">
                <a:latin typeface="Arial Narrow" panose="020B0606020202030204" pitchFamily="34" charset="0"/>
              </a:rPr>
              <a:t>Заповедях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блаженств</a:t>
            </a:r>
            <a:r>
              <a:rPr sz="1800" dirty="0">
                <a:latin typeface="Arial Narrow" panose="020B0606020202030204" pitchFamily="34" charset="0"/>
              </a:rPr>
              <a:t>, о </a:t>
            </a:r>
            <a:r>
              <a:rPr sz="1800" dirty="0" err="1">
                <a:latin typeface="Arial Narrow" panose="020B0606020202030204" pitchFamily="34" charset="0"/>
              </a:rPr>
              <a:t>Литургии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обсуждение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вопросов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возникающих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время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служения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Регулярная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рассылка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новостей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цитат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из</a:t>
            </a:r>
            <a:r>
              <a:rPr sz="1800" dirty="0">
                <a:latin typeface="Arial Narrow" panose="020B0606020202030204" pitchFamily="34" charset="0"/>
              </a:rPr>
              <a:t> «</a:t>
            </a:r>
            <a:r>
              <a:rPr sz="1800" dirty="0" err="1">
                <a:latin typeface="Arial Narrow" panose="020B0606020202030204" pitchFamily="34" charset="0"/>
              </a:rPr>
              <a:t>дневника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добровольца</a:t>
            </a:r>
            <a:r>
              <a:rPr sz="1800" dirty="0">
                <a:latin typeface="Arial Narrow" panose="020B0606020202030204" pitchFamily="34" charset="0"/>
              </a:rPr>
              <a:t>»</a:t>
            </a: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Встречи</a:t>
            </a:r>
            <a:r>
              <a:rPr sz="1800" dirty="0">
                <a:latin typeface="Arial Narrow" panose="020B0606020202030204" pitchFamily="34" charset="0"/>
              </a:rPr>
              <a:t> с </a:t>
            </a:r>
            <a:r>
              <a:rPr sz="1800" dirty="0" err="1">
                <a:latin typeface="Arial Narrow" panose="020B0606020202030204" pitchFamily="34" charset="0"/>
              </a:rPr>
              <a:t>интересными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людьми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тематические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лекции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факультативные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занятия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награждение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</p:txBody>
      </p:sp>
      <p:grpSp>
        <p:nvGrpSpPr>
          <p:cNvPr id="117764" name="Группа 117763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7765" name="Прямоугольник 117764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7766" name="Прямоугольник 117765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8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Изображение 116739" descr="2022-09-27 22-55-23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3" y="1028700"/>
            <a:ext cx="7953375" cy="48006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6741" name="Группа 116740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6742" name="Прямоугольник 116741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6743" name="Прямоугольник 116742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9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Правила больничного служения</a:t>
            </a:r>
            <a:br>
              <a:rPr lang="ru-RU" altLang="ru-RU" sz="4000">
                <a:solidFill>
                  <a:schemeClr val="accent2"/>
                </a:solidFill>
                <a:latin typeface="Arial Narrow" panose="020B0606020202030204" pitchFamily="34" charset="0"/>
              </a:rPr>
            </a:br>
            <a:r>
              <a:rPr lang="ru-RU" altLang="ru-RU" sz="2800" b="1">
                <a:solidFill>
                  <a:schemeClr val="tx1"/>
                </a:solidFill>
                <a:latin typeface="Arial Narrow" panose="020B0606020202030204" pitchFamily="34" charset="0"/>
              </a:rPr>
              <a:t>Тепло</a:t>
            </a:r>
            <a:br>
              <a:rPr lang="ru-RU" altLang="ru-RU" sz="2800" b="1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ru-RU" altLang="ru-RU" sz="28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924800" cy="4983163"/>
          </a:xfrm>
        </p:spPr>
        <p:txBody>
          <a:bodyPr/>
          <a:lstStyle/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solidFill>
                  <a:srgbClr val="2862AA"/>
                </a:solidFill>
              </a:rPr>
              <a:t> </a:t>
            </a: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Батюшкам и помощникам вести себя мирно по отношению друг ко другу, проявлять взаимную христианскую любовь 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И каждый день единодушно пребывали в храме и, преломляя по домам хлеб, принимали пищу в веселии и простоте сердца, хваля Бога и находясь в любви у всего народа. Господь же ежедневно прилагал спасаемых к Церкви</a:t>
            </a:r>
            <a:r>
              <a:rPr lang="ru-RU" altLang="ru-RU" sz="2000">
                <a:latin typeface="Arial Narrow" panose="020B0606020202030204" pitchFamily="34" charset="0"/>
              </a:rPr>
              <a:t>» (Деян. 2:46-47)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Любовь долготерпит, милосердствует, любовь не завидует, любовь не превозносится, не гордится, не бесчинствует, не ищет своего, не раздражается, не мыслит зла, не радуется неправде, а сорадуется истине; все покрывает, всему верит, всего надеется, все переносит. Любовь никогда не перестает</a:t>
            </a:r>
            <a:r>
              <a:rPr lang="ru-RU" altLang="ru-RU" sz="2000">
                <a:latin typeface="Arial Narrow" panose="020B0606020202030204" pitchFamily="34" charset="0"/>
              </a:rPr>
              <a:t>» (1 Кор. 13:4-8)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Говорить о Боге, о Евангелии, о любви и радости богообщения</a:t>
            </a:r>
            <a:r>
              <a:rPr lang="ru-RU" altLang="ru-RU" sz="2000">
                <a:latin typeface="Arial Narrow" panose="020B0606020202030204" pitchFamily="34" charset="0"/>
              </a:rPr>
              <a:t> («радость и любовь умножаются делением») 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Если я говорю языками человеческими и ангельскими, а любви не имею, то я — медь звенящая или кимвал звучащий</a:t>
            </a:r>
            <a:r>
              <a:rPr lang="ru-RU" altLang="ru-RU" sz="2000" b="1">
                <a:latin typeface="Arial Narrow" panose="020B0606020202030204" pitchFamily="34" charset="0"/>
              </a:rPr>
              <a:t>»</a:t>
            </a:r>
            <a:r>
              <a:rPr lang="ru-RU" altLang="ru-RU" sz="2000">
                <a:latin typeface="Arial Narrow" panose="020B0606020202030204" pitchFamily="34" charset="0"/>
              </a:rPr>
              <a:t>. (1 Кор. 13:1) 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Хорошо знать Евангелие и жития святых и обращаться к ним в беседах</a:t>
            </a:r>
          </a:p>
          <a:p>
            <a:pPr marL="3175" indent="465138">
              <a:lnSpc>
                <a:spcPct val="80000"/>
              </a:lnSpc>
              <a:buFontTx/>
              <a:buNone/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Вести себя с достоинством при совершении Таинств и помощи в Таинствах</a:t>
            </a:r>
            <a:r>
              <a:rPr lang="ru-RU" altLang="ru-RU" sz="2000">
                <a:latin typeface="Arial Narrow" panose="020B0606020202030204" pitchFamily="34" charset="0"/>
              </a:rPr>
              <a:t> </a:t>
            </a:r>
            <a:endParaRPr lang="ru-RU" altLang="ru-RU" sz="2000">
              <a:solidFill>
                <a:srgbClr val="2862AA"/>
              </a:solidFill>
              <a:latin typeface="Arial Narrow" panose="020B0606020202030204" pitchFamily="34" charset="0"/>
            </a:endParaRPr>
          </a:p>
          <a:p>
            <a:pPr marL="3175" indent="465138">
              <a:lnSpc>
                <a:spcPct val="80000"/>
              </a:lnSpc>
              <a:buFontTx/>
              <a:buNone/>
            </a:pPr>
            <a:endParaRPr lang="ru-RU" altLang="ru-RU" sz="2000">
              <a:solidFill>
                <a:srgbClr val="2862AA"/>
              </a:solidFill>
              <a:latin typeface="Arial Narrow" panose="020B0606020202030204" pitchFamily="34" charset="0"/>
            </a:endParaRPr>
          </a:p>
        </p:txBody>
      </p:sp>
      <p:pic>
        <p:nvPicPr>
          <p:cNvPr id="38923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102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7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292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28" name="Group 16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10.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911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533400"/>
            <a:ext cx="5105400" cy="1143000"/>
          </a:xfrm>
        </p:spPr>
        <p:txBody>
          <a:bodyPr/>
          <a:lstStyle/>
          <a:p>
            <a:r>
              <a:rPr lang="ru-RU" altLang="ru-RU" sz="2800" b="1">
                <a:solidFill>
                  <a:schemeClr val="tx1"/>
                </a:solidFill>
                <a:latin typeface="Arial Narrow" panose="020B0606020202030204" pitchFamily="34" charset="0"/>
              </a:rPr>
              <a:t>Тепло</a:t>
            </a:r>
            <a:br>
              <a:rPr lang="ru-RU" altLang="ru-RU" sz="4000" b="1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ru-RU" altLang="ru-RU" sz="4000" b="1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086600" cy="3733800"/>
          </a:xfrm>
        </p:spPr>
        <p:txBody>
          <a:bodyPr/>
          <a:lstStyle/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Предлагать бесплатные листовки (обязательно -               о Покаянии) и книги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Священнику оставлять свой (помощника) телефон тем, кто просит, а также все возможные контакты: ближайшего храма и т.д.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Помогать одиноким и бездомным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Благожелательно общаться с медперсоналом, если уместно, приглашать к участию богослужениях</a:t>
            </a:r>
          </a:p>
          <a:p>
            <a:pPr marL="3175" indent="-3175"/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91140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862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05200"/>
            <a:ext cx="3508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45" name="Group 9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91146" name="Rectangle 10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7" name="Rectangle 11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11.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3681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>
                <a:solidFill>
                  <a:schemeClr val="tx1"/>
                </a:solidFill>
                <a:latin typeface="Arial Narrow" panose="020B0606020202030204" pitchFamily="34" charset="0"/>
              </a:rPr>
              <a:t>Холодно</a:t>
            </a:r>
          </a:p>
        </p:txBody>
      </p:sp>
      <p:sp>
        <p:nvSpPr>
          <p:cNvPr id="8500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3733800"/>
          </a:xfrm>
        </p:spPr>
        <p:txBody>
          <a:bodyPr/>
          <a:lstStyle/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Ни в коем случае, ни под каким предлогом в палатах и отделениях </a:t>
            </a:r>
            <a:r>
              <a:rPr lang="ru-RU" altLang="ru-RU" sz="2400" b="1">
                <a:latin typeface="Arial Narrow" panose="020B0606020202030204" pitchFamily="34" charset="0"/>
              </a:rPr>
              <a:t>не следует брать деньги у больных и их родственников</a:t>
            </a:r>
            <a:r>
              <a:rPr lang="ru-RU" altLang="ru-RU" sz="2400">
                <a:latin typeface="Arial Narrow" panose="020B0606020202030204" pitchFamily="34" charset="0"/>
              </a:rPr>
              <a:t>. Нужно объяснить, что все таинства совершаются даром — как дар Божий, а если человек хочет сделать пожертвование, его можно опустить в специальный ящик для пожертвований в храме 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Торопиться и говорить, что нет времени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Много говорить и проявлять настойчивость (например, приглашая на богослужение или к совершению таинства)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Фотографировать. Вести явный подсчет присутствующих</a:t>
            </a:r>
          </a:p>
          <a:p>
            <a:pPr marL="3175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Не соблюдать режим больничного учреждения, вести себя в больнице «по-хозяйски»</a:t>
            </a:r>
          </a:p>
        </p:txBody>
      </p:sp>
      <p:pic>
        <p:nvPicPr>
          <p:cNvPr id="8500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3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4270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1400"/>
            <a:ext cx="4270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5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78363"/>
            <a:ext cx="42703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006" name="Group 14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85007" name="Rectangle 1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008" name="Rectangle 1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12.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  <p:pic>
        <p:nvPicPr>
          <p:cNvPr id="8500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91000"/>
            <a:ext cx="4270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417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Принципы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363538" indent="-3175">
              <a:lnSpc>
                <a:spcPct val="80000"/>
              </a:lnSpc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363538" indent="-3175"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Христианская любовь друг ко другу</a:t>
            </a:r>
          </a:p>
          <a:p>
            <a:pPr marL="363538" indent="-3175"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Необходимость духовного окормления</a:t>
            </a:r>
          </a:p>
          <a:p>
            <a:pPr marL="363538" indent="-3175"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Регулярность (посещения больницы, встреч, молебнов)</a:t>
            </a:r>
          </a:p>
          <a:p>
            <a:pPr marL="363538" indent="-3175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"</a:t>
            </a:r>
            <a:r>
              <a:rPr lang="ru-RU" altLang="ru-RU" sz="2400" i="1">
                <a:latin typeface="Arial Narrow" panose="020B0606020202030204" pitchFamily="34" charset="0"/>
              </a:rPr>
              <a:t>Лист сначала всегда бывает зелен, цветущ и красив, потом постепенно засыхает, падает, и, наконец, им пренебрегают и попирают его. Так и человек, никем не управляемый, сначала всегда имеет усердие к посту, к бдению, безмолвию, послушанию и к другим добрым (делам); потом усердие это мало-помалу охладевает, и он, не имея никого, кто бы наставлял его, поддерживал и воспламенял в нем это усердие, (подобно листу), нечувствительно иссыхает, падает и становится, наконец, подвластным и рабом врагов, и они делают с ним что хотят» (</a:t>
            </a:r>
            <a:r>
              <a:rPr lang="ru-RU" altLang="ru-RU" sz="2400">
                <a:latin typeface="Arial Narrow" panose="020B0606020202030204" pitchFamily="34" charset="0"/>
              </a:rPr>
              <a:t>преп. Авва Дорофей)</a:t>
            </a:r>
          </a:p>
          <a:p>
            <a:pPr marL="363538" indent="-3175">
              <a:lnSpc>
                <a:spcPct val="80000"/>
              </a:lnSpc>
            </a:pPr>
            <a:endParaRPr lang="ru-RU" altLang="ru-RU" sz="2400">
              <a:latin typeface="Arial Narrow" panose="020B0606020202030204" pitchFamily="34" charset="0"/>
            </a:endParaRPr>
          </a:p>
          <a:p>
            <a:pPr marL="363538" indent="-3175">
              <a:lnSpc>
                <a:spcPct val="80000"/>
              </a:lnSpc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363538" indent="-3175">
              <a:lnSpc>
                <a:spcPct val="80000"/>
              </a:lnSpc>
            </a:pPr>
            <a:endParaRPr lang="ru-RU" altLang="ru-RU" sz="1800"/>
          </a:p>
        </p:txBody>
      </p:sp>
      <p:grpSp>
        <p:nvGrpSpPr>
          <p:cNvPr id="111620" name="Group 4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1621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22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13.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222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Несколько правил для себя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269875" indent="3175"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Заботиться, в первую очередь, о спасении своей души, а не всего мира </a:t>
            </a:r>
          </a:p>
          <a:p>
            <a:pPr marL="269875" indent="3175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Радость моя, молю тебя, стяжи дух мирен, и тогда тысяча душ спасется около тебя</a:t>
            </a:r>
            <a:r>
              <a:rPr lang="ru-RU" altLang="ru-RU" sz="2000">
                <a:latin typeface="Arial Narrow" panose="020B0606020202030204" pitchFamily="34" charset="0"/>
              </a:rPr>
              <a:t>» (преп. Серафим Саровский)</a:t>
            </a:r>
          </a:p>
          <a:p>
            <a:pPr marL="269875" indent="3175"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Хранить мирный дух</a:t>
            </a:r>
          </a:p>
          <a:p>
            <a:pPr marL="269875" indent="3175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При всяком встречающемся деле, хотя бы оно было крайне нужно и требовало тщания, не хочу, чтоб вы делали его со спорами, или с смущением, но будьте уверены, что всякое дело, которое вы делаете, – велико ли оно или мало, – есть восьмая часть искомого, а сохранить свое устроение, если и случится от сего не исполнить дела, есть семь восьмых.</a:t>
            </a:r>
            <a:r>
              <a:rPr lang="ru-RU" altLang="ru-RU" sz="2000">
                <a:latin typeface="Arial Narrow" panose="020B0606020202030204" pitchFamily="34" charset="0"/>
              </a:rPr>
              <a:t>. (преп. Авва Дорофей)</a:t>
            </a:r>
          </a:p>
          <a:p>
            <a:pPr marL="269875" indent="3175"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Правильно использовать свои таланты</a:t>
            </a:r>
          </a:p>
          <a:p>
            <a:pPr marL="269875" indent="3175">
              <a:lnSpc>
                <a:spcPct val="80000"/>
              </a:lnSpc>
              <a:buFontTx/>
              <a:buNone/>
            </a:pPr>
            <a:r>
              <a:rPr lang="ru-RU" altLang="ru-RU" sz="2000">
                <a:latin typeface="Arial Narrow" panose="020B0606020202030204" pitchFamily="34" charset="0"/>
              </a:rPr>
              <a:t>«</a:t>
            </a:r>
            <a:r>
              <a:rPr lang="ru-RU" altLang="ru-RU" sz="2000" i="1">
                <a:latin typeface="Arial Narrow" panose="020B0606020202030204" pitchFamily="34" charset="0"/>
              </a:rPr>
              <a:t>Стяжайте благодать Духа Святого и всеми другими Христа ради добродетелями, торгуйте ими духовно, торгуйте теми из них, которые вам больших прибыток дают... Примерно: дает вам более благодати Божией молитва и бдение, бдите и молитесь; много дает Духа Божиего пост, поститесь, более дает милостыня, милостыню творите, и таким образом о всякой добродетели, делаемой Христа ради рассуждай» </a:t>
            </a:r>
            <a:r>
              <a:rPr lang="ru-RU" altLang="ru-RU" sz="2000">
                <a:latin typeface="Arial Narrow" panose="020B0606020202030204" pitchFamily="34" charset="0"/>
              </a:rPr>
              <a:t>(преп. Серафим Саровский)</a:t>
            </a:r>
            <a:endParaRPr lang="ru-RU" altLang="ru-RU" sz="2000" i="1">
              <a:latin typeface="Arial Narrow" panose="020B0606020202030204" pitchFamily="34" charset="0"/>
            </a:endParaRPr>
          </a:p>
          <a:p>
            <a:pPr marL="269875" indent="3175">
              <a:lnSpc>
                <a:spcPct val="80000"/>
              </a:lnSpc>
              <a:buFontTx/>
              <a:buNone/>
            </a:pPr>
            <a:endParaRPr lang="ru-RU" altLang="ru-RU" sz="2000">
              <a:latin typeface="Arial Narrow" panose="020B0606020202030204" pitchFamily="34" charset="0"/>
            </a:endParaRPr>
          </a:p>
        </p:txBody>
      </p:sp>
      <p:grpSp>
        <p:nvGrpSpPr>
          <p:cNvPr id="101380" name="Group 4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01381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1382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14.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0990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259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Обращать внимание на проблемы своего ближнего круга</a:t>
            </a:r>
            <a:r>
              <a:rPr lang="ru-RU" altLang="ru-RU" sz="2000">
                <a:latin typeface="Arial Narrow" panose="020B0606020202030204" pitchFamily="34" charset="0"/>
              </a:rPr>
              <a:t>:                                  1. родственники 2. члены нашей общины  (часто бывает, что решая проблемы других людей, мы забываем друг о друге) </a:t>
            </a: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Помогать, пока есть возможность и пока это полезно</a:t>
            </a: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Следовать «Царским путем»</a:t>
            </a:r>
            <a:r>
              <a:rPr lang="ru-RU" altLang="ru-RU" sz="2000">
                <a:latin typeface="Arial Narrow" panose="020B0606020202030204" pitchFamily="34" charset="0"/>
              </a:rPr>
              <a:t>, просить у Бога дара рассуждения, избегать крайностей: лень –перенапряжение до изнеможения и т.п. </a:t>
            </a: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rgbClr val="FF6600"/>
                </a:solidFill>
                <a:latin typeface="Arial Narrow" panose="020B0606020202030204" pitchFamily="34" charset="0"/>
              </a:rPr>
              <a:t>Не забывать о Господе</a:t>
            </a:r>
            <a:r>
              <a:rPr lang="ru-RU" altLang="ru-RU" sz="2000">
                <a:latin typeface="Arial Narrow" panose="020B0606020202030204" pitchFamily="34" charset="0"/>
              </a:rPr>
              <a:t> – мы участвуем в Его делах, Господь покрывает наши многочисленные ошибки и несовершенства</a:t>
            </a:r>
          </a:p>
          <a:p>
            <a:pPr>
              <a:lnSpc>
                <a:spcPct val="80000"/>
              </a:lnSpc>
            </a:pPr>
            <a:endParaRPr lang="ru-RU" altLang="ru-RU" sz="2000">
              <a:latin typeface="Arial Narrow" panose="020B0606020202030204" pitchFamily="34" charset="0"/>
            </a:endParaRPr>
          </a:p>
        </p:txBody>
      </p:sp>
      <p:grpSp>
        <p:nvGrpSpPr>
          <p:cNvPr id="112644" name="Group 4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2645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646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15.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59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1A60-4F30-4262-8A6D-DCCCB1B280C0}" type="slidenum">
              <a:rPr lang="ru-RU" altLang="ru-RU"/>
              <a:pPr/>
              <a:t>16</a:t>
            </a:fld>
            <a:endParaRPr lang="ru-RU" altLang="ru-RU"/>
          </a:p>
        </p:txBody>
      </p:sp>
      <p:pic>
        <p:nvPicPr>
          <p:cNvPr id="158724" name="Picture 4" descr="2022-10-15 17-15-03 Скриншот экр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990600"/>
            <a:ext cx="28352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5" name="Picture 5" descr="2022-10-15 17-13-46 Скриншот экра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990600"/>
            <a:ext cx="290512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6" name="Picture 6" descr="2022-10-15 17-14-25 Скриншот экра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1066800"/>
            <a:ext cx="281781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8727" name="Group 7"/>
          <p:cNvGrpSpPr>
            <a:grpSpLocks/>
          </p:cNvGrpSpPr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58728" name="Rectangle 8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8729" name="Rectangle 9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16.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0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Изображение 126977" descr="2022-09-27 17-28-13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99" y="104775"/>
            <a:ext cx="7367640" cy="6600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6982" name="Группа 126981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6983" name="Прямоугольник 126982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6984" name="Прямоугольник 126983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7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Изображение 128001" descr="2022-09-27 17-29-47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09800"/>
            <a:ext cx="5857875" cy="18954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8006" name="Группа 12800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8007" name="Прямоугольник 128006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8008" name="Прямоугольник 128007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8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добровольцы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36</TotalTime>
  <Words>1211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Arial Narrow</vt:lpstr>
      <vt:lpstr>Times New Roman</vt:lpstr>
      <vt:lpstr>Оформление по умолчанию</vt:lpstr>
      <vt:lpstr>ДОБРОВОЛЬЦЫ </vt:lpstr>
      <vt:lpstr>ВЫГОРАНИЕ </vt:lpstr>
      <vt:lpstr>ДИСЦИПЛИНА</vt:lpstr>
      <vt:lpstr>ОТДЫХ</vt:lpstr>
      <vt:lpstr>Ложные мотивы.  Труд духовника</vt:lpstr>
      <vt:lpstr>Утешение</vt:lpstr>
      <vt:lpstr> Координатор/старшая сестра     </vt:lpstr>
      <vt:lpstr>Как возгревать?</vt:lpstr>
      <vt:lpstr>Презентация PowerPoint</vt:lpstr>
      <vt:lpstr>Правила больничного служения Тепло </vt:lpstr>
      <vt:lpstr>Тепло </vt:lpstr>
      <vt:lpstr>Холодно</vt:lpstr>
      <vt:lpstr>Принципы</vt:lpstr>
      <vt:lpstr>Несколько правил для себя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Полина Кондратенко</dc:creator>
  <cp:lastModifiedBy>Полина Кондратенко</cp:lastModifiedBy>
  <cp:revision>160</cp:revision>
  <dcterms:created xsi:type="dcterms:W3CDTF">2023-03-28T14:23:14Z</dcterms:created>
  <dcterms:modified xsi:type="dcterms:W3CDTF">2023-11-16T12:39:29Z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8095F40FB85548839681655B8DBE2822</vt:lpwstr>
  </property>
  <property fmtid="{D5CDD505-2E9C-101B-9397-08002B2CF9AE}" pid="4" name="KSOProductBuildVer">
    <vt:lpwstr>1049-11.2.0.11513</vt:lpwstr>
  </property>
</Properties>
</file>