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  <p:sldMasterId id="2147483864" r:id="rId2"/>
  </p:sldMasterIdLst>
  <p:sldIdLst>
    <p:sldId id="256" r:id="rId3"/>
    <p:sldId id="263" r:id="rId4"/>
    <p:sldId id="265" r:id="rId5"/>
    <p:sldId id="257" r:id="rId6"/>
    <p:sldId id="258" r:id="rId7"/>
    <p:sldId id="266" r:id="rId8"/>
    <p:sldId id="259" r:id="rId9"/>
    <p:sldId id="268" r:id="rId10"/>
    <p:sldId id="267" r:id="rId11"/>
    <p:sldId id="269" r:id="rId12"/>
    <p:sldId id="270" r:id="rId13"/>
    <p:sldId id="271" r:id="rId14"/>
    <p:sldId id="272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4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3" d="100"/>
          <a:sy n="13" d="100"/>
        </p:scale>
        <p:origin x="260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1-25T14:06:17.449" idx="2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858F7-697E-431D-9B51-DE6BD1866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3A1F10-A18A-41F1-BD8A-8ED3AA58F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1BB93B-E4FC-4CC8-BA35-6E269AFC2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1A145-C6F8-41F1-8F4A-2FEF84DBE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F04701-5004-4C65-8473-CDE78B16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85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03CD2-58D0-43F6-AC67-EE0B0EE80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F42230-1E83-45B3-B3C7-A47583CDE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DC61A-668F-4F35-B8F2-45E73DB1B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E42D81-CE58-4C28-8640-185AF5135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1753D8-5D8A-4689-B406-8C36113D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5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E59E0-B923-4539-B938-3125D53C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3778F7-4F67-40D9-8F65-17071AF58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251D15-453F-46ED-A520-ED1C05AC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E11C0B-9ED4-4240-BF30-077DADCEB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BD1A68-DD5C-4945-A016-0D5A4EC1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7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13813-417A-4553-A55E-6C2356C0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6CA901-67C2-4328-9392-6962E018C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07C896-D336-43EE-89CB-29C054BAA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9F8F32-C691-4BC0-9BE3-C4969965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60F230-63E5-444B-9639-B03CD72DF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FAFC61-5201-4254-B0B4-3915AB8D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70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DB61A-DC2D-4017-952F-5445006B3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D2335D-EFDC-4290-B511-E2A9A1EB7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6D4691-6DB5-4388-92CC-AA5681BA6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29682B7-456A-4C58-97FE-97A54EFD1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EFE848-7533-4484-9F92-5C5A2F9774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9D47E3-AB0D-49F9-AAF2-26E8BAF37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44BB01-C47A-4A3A-BADA-951E1336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AEDBE5-3A64-49C0-AEE7-08A20E2E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7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47F8E-43BF-4CEF-8BE9-8EF12C79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67B2AD-E08B-4C2B-AA9F-86200172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5FDF62-977A-42FD-BB46-994A8CBDC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D5507B-94EF-478E-8AA0-D19181B6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11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AB83B1-391A-4600-AF50-25233A241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60621A-7DAD-47E4-B3CE-68C8F6DC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248089-97E5-4D81-B042-342DDE02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34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007F7-B1E5-47AD-B007-F7EE5860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ED1E73-5089-4118-8B00-99B59F701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3C4AA2-345B-48D0-8C38-5F91BE16E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D232BE-59B3-4964-9210-7DCF00DE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B08440-B28E-4EAB-9CF3-1CB4834C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43C9CC-9914-49FA-BAD2-EB0483C4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95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A44C3-DAE5-46D0-8D86-933A6D03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6174CB-6C71-4034-8B18-85ABC0117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1A813-12BC-4632-A4D1-95B3B982A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817B22-9753-4432-A2DA-CC8F4EE7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ACC747-C14F-4466-A845-B4FD697A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C18E20-887E-4DAF-ABBE-FB34A4A7E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892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F84CF-C0BB-4CBC-B03D-F7013A29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CA7E06-C577-4564-952B-20D88F26B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A65638-D834-47A1-969C-4CAD76CC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B440E5-10E6-494B-8DE1-E8EDF6C9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0F3E6A-F74B-42AC-981F-72460C2B3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1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8A831C-DC1B-4CA5-948E-5732B75EBF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C7B7B0-66C5-472D-821F-739FFEC72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AC768C-06F9-42B4-B70F-964F90EF5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5977BA-0849-44B5-B68A-425559EC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AF5684-AA5B-45E9-BFC5-31CCCA695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257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45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51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09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27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83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69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7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07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45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8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031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9A130-E7B0-4938-9312-EB7DCFFE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6D94CF-1E4E-4645-A29A-83E40FABE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AE1D9B-C6EC-493D-B4CE-7EF7E26790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8B95-3AF1-4117-BCF3-E06080916B4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7112B0-7166-4CFA-8FC1-FD98D693B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89FA2B-B9A9-45BE-9448-42416C418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D5EA9-0092-4FF2-84BC-BCBA6052F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89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0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8FC56-B9B1-41D2-BEDE-6F9FB8CA4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Как помочь, не будучи психологом: что можно делать, а от чего воздержаться?</a:t>
            </a:r>
            <a:br>
              <a:rPr lang="ru-RU" sz="3600" dirty="0"/>
            </a:br>
            <a:br>
              <a:rPr lang="ru-RU" sz="3600" dirty="0"/>
            </a:br>
            <a:r>
              <a:rPr lang="ru-RU" sz="2400" dirty="0"/>
              <a:t>На опыте работы в госпиталях и Штабе помощи беженцам</a:t>
            </a:r>
            <a:br>
              <a:rPr lang="ru-RU" sz="2800" dirty="0"/>
            </a:b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6E31D1-6C0B-4C37-8E79-A95C67EAB9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/>
              <a:t>Докладчик: Елена Валерьевна Лутковская, психолог, эксперт Синодального ОЦБСС </a:t>
            </a:r>
          </a:p>
        </p:txBody>
      </p:sp>
    </p:spTree>
    <p:extLst>
      <p:ext uri="{BB962C8B-B14F-4D97-AF65-F5344CB8AC3E}">
        <p14:creationId xmlns:p14="http://schemas.microsoft.com/office/powerpoint/2010/main" val="39631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39F6B-88B9-41E6-83BE-F07E3ED0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Респонденты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6C890D-7185-4D33-9A22-E45811FC3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Координаторы добровольцев и сестер милосердия.</a:t>
            </a:r>
          </a:p>
          <a:p>
            <a:r>
              <a:rPr lang="ru-RU" dirty="0"/>
              <a:t>Добровольцы в Штабе для беженцев.</a:t>
            </a:r>
          </a:p>
          <a:p>
            <a:r>
              <a:rPr lang="ru-RU" dirty="0"/>
              <a:t>Сестры милосердия и добровольцы в госпиталях Москвы, Подмосковья, Мариуполя, Новоазовска, Ростова-на Дону. </a:t>
            </a:r>
          </a:p>
          <a:p>
            <a:r>
              <a:rPr lang="ru-RU" dirty="0"/>
              <a:t>Раненые, проходящие лечение в медицинских учреждениях. </a:t>
            </a:r>
          </a:p>
          <a:p>
            <a:r>
              <a:rPr lang="ru-RU" dirty="0"/>
              <a:t>Беженцы.</a:t>
            </a:r>
          </a:p>
        </p:txBody>
      </p:sp>
    </p:spTree>
    <p:extLst>
      <p:ext uri="{BB962C8B-B14F-4D97-AF65-F5344CB8AC3E}">
        <p14:creationId xmlns:p14="http://schemas.microsoft.com/office/powerpoint/2010/main" val="1728172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39F6B-88B9-41E6-83BE-F07E3ED0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/>
              <a:t>Исследовательская организация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CDFC8ED-7BA1-4001-82DE-96F99F8C2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Рабочая  группа по психологической помощи в кризисных ситуациях </a:t>
            </a:r>
          </a:p>
        </p:txBody>
      </p:sp>
      <p:pic>
        <p:nvPicPr>
          <p:cNvPr id="13" name="Picture 6" descr="https://static.tildacdn.com/tild6631-3437-4230-b965-346532316463/Screenshot_2022-01-2.png">
            <a:extLst>
              <a:ext uri="{FF2B5EF4-FFF2-40B4-BE49-F238E27FC236}">
                <a16:creationId xmlns:a16="http://schemas.microsoft.com/office/drawing/2014/main" id="{8ABB479D-6AF3-4822-B3FE-006789795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974" y="1228829"/>
            <a:ext cx="6477996" cy="345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69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0E038-F5C1-4824-9ACF-A0AA2DB1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помогает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83F917-2A8C-4B86-A2C5-CE273BD16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Само присутствие добровольцев или сестер милосердия</a:t>
            </a:r>
          </a:p>
          <a:p>
            <a:pPr marL="0" indent="0">
              <a:buNone/>
            </a:pPr>
            <a:r>
              <a:rPr lang="ru-RU" sz="1800" i="1" dirty="0"/>
              <a:t>«Спасибо, что вам не все ровно!»; «хорошо, что Москва нас не забыла!». «когда я вижу тут вас, я понимаю, что все было не зря, и я ни о чем не жалею». </a:t>
            </a:r>
          </a:p>
          <a:p>
            <a:r>
              <a:rPr lang="ru-RU" sz="2400" dirty="0"/>
              <a:t>Человеческое, неравнодушное отношение </a:t>
            </a:r>
          </a:p>
          <a:p>
            <a:pPr marL="0" indent="0">
              <a:buNone/>
            </a:pPr>
            <a:r>
              <a:rPr lang="ru-RU" sz="1800" i="1" dirty="0"/>
              <a:t>«Нас в штабе так приняли, так обогрели»; «появились силы жить дальше»; «понял, что хороших людей много».</a:t>
            </a:r>
          </a:p>
          <a:p>
            <a:r>
              <a:rPr lang="ru-RU" sz="2400" dirty="0"/>
              <a:t>Забота, конкретные дела, которые сейчас нужны человеку</a:t>
            </a:r>
          </a:p>
          <a:p>
            <a:pPr marL="0" indent="0">
              <a:buNone/>
            </a:pPr>
            <a:r>
              <a:rPr lang="ru-RU" sz="1800" i="1" dirty="0"/>
              <a:t>Помыть голову раненому, выдать продукты и вещи беженцам и т.д.</a:t>
            </a:r>
          </a:p>
          <a:p>
            <a:r>
              <a:rPr lang="ru-RU" sz="2400" dirty="0"/>
              <a:t>Время и внимание (внимательное время), человеческий контакт 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sz="1800" i="1" dirty="0"/>
              <a:t>Возможность выслушать историю жизни, услышать и выполнить нестандартную просьбу. Островок нормальной человеческой жизни. </a:t>
            </a:r>
          </a:p>
        </p:txBody>
      </p:sp>
    </p:spTree>
    <p:extLst>
      <p:ext uri="{BB962C8B-B14F-4D97-AF65-F5344CB8AC3E}">
        <p14:creationId xmlns:p14="http://schemas.microsoft.com/office/powerpoint/2010/main" val="24442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CF51-B05A-4D39-ABDE-CC777296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Психологическая феноменология добровольческого служения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6E3FA-ED01-4605-AB1C-9DADAB259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185" y="962108"/>
            <a:ext cx="7633252" cy="43096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Как добровольцу пройти между Сциллой и Харибдой социального служения.</a:t>
            </a:r>
          </a:p>
          <a:p>
            <a:pPr marL="0" indent="0" algn="ctr">
              <a:buNone/>
            </a:pPr>
            <a:r>
              <a:rPr lang="ru-RU" dirty="0"/>
              <a:t>Опасные установки помогающих.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2" descr="https://www.topnews.ru/wp-content/uploads/2020/11/35-9.jpg">
            <a:extLst>
              <a:ext uri="{FF2B5EF4-FFF2-40B4-BE49-F238E27FC236}">
                <a16:creationId xmlns:a16="http://schemas.microsoft.com/office/drawing/2014/main" id="{91ED66E9-8934-4DCA-BC0B-D7E92A633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508" y="1856615"/>
            <a:ext cx="6865833" cy="38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7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CF51-B05A-4D39-ABDE-CC777296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Отношение</a:t>
            </a:r>
            <a:br>
              <a:rPr lang="ru-RU" sz="2800" dirty="0"/>
            </a:br>
            <a:r>
              <a:rPr lang="ru-RU" sz="2800" dirty="0"/>
              <a:t> к самой возможности помощи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6E3FA-ED01-4605-AB1C-9DADAB2592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sz="5500" dirty="0"/>
              <a:t>Помощь всем и во всем.</a:t>
            </a:r>
          </a:p>
          <a:p>
            <a:r>
              <a:rPr lang="ru-RU" sz="5500" dirty="0"/>
              <a:t>Интенсификация помощи.</a:t>
            </a:r>
          </a:p>
          <a:p>
            <a:r>
              <a:rPr lang="ru-RU" sz="5500" dirty="0"/>
              <a:t>Активное расспрашивание, какая помощь нужна, и попытка немедленно найти ресурсы.</a:t>
            </a:r>
          </a:p>
          <a:p>
            <a:r>
              <a:rPr lang="ru-RU" sz="5500" dirty="0"/>
              <a:t>Попытки психологической помощи через добрые советы, вразумления и рекомендации без запроса или настойчивые расспросы.</a:t>
            </a:r>
          </a:p>
          <a:p>
            <a:r>
              <a:rPr lang="ru-RU" sz="5500" dirty="0"/>
              <a:t>Вера в безграничность своих возможностей.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87A58-A615-427C-8DCA-710B647D8F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Виденье потребностей другого как бездонной, ненасытной бочки.</a:t>
            </a:r>
          </a:p>
          <a:p>
            <a:r>
              <a:rPr lang="ru-RU" sz="1800" dirty="0"/>
              <a:t>Ощущение, что реальная возможная помощь – это ничтожная капля в море.</a:t>
            </a:r>
          </a:p>
          <a:p>
            <a:r>
              <a:rPr lang="ru-RU" sz="1800" dirty="0"/>
              <a:t>Ощущение тщетности, бесполезности своих усилий или даже усилий организации.</a:t>
            </a:r>
          </a:p>
          <a:p>
            <a:r>
              <a:rPr lang="ru-RU" sz="1800" dirty="0"/>
              <a:t>Раздражение и злость на организацию или правительство за недостаточность или несвоевременность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50514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026FA-A01A-405B-B2C0-8DFAFA2A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/>
              <a:t>Ф. Е. </a:t>
            </a:r>
            <a:r>
              <a:rPr lang="ru-RU" sz="3200" i="1" dirty="0" err="1"/>
              <a:t>Василюк</a:t>
            </a:r>
            <a:r>
              <a:rPr lang="ru-RU" sz="3200" dirty="0"/>
              <a:t>. Из книги «Переживание и молитва»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C28D7-A78D-4ECB-9137-6BA6988BB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sz="2200" i="1" dirty="0"/>
              <a:t>В «обычной» ситуации человек верит, что его потребности могут быть удовлетворены, ценности осуществлены, цели достигнуты в результате его собственных действий, действий других или стечения обстоятельств. </a:t>
            </a:r>
          </a:p>
          <a:p>
            <a:pPr marL="0" indent="0">
              <a:buNone/>
            </a:pPr>
            <a:r>
              <a:rPr lang="ru-RU" sz="2200" i="1" dirty="0"/>
              <a:t>Но вот складывается положение, где удовлетворение невозможно, утраченного уже не вернуть, нарушенного не исправить, попранного не возродить, сделать ничего нельзя… </a:t>
            </a:r>
          </a:p>
          <a:p>
            <a:pPr marL="0" indent="0">
              <a:buNone/>
            </a:pPr>
            <a:r>
              <a:rPr lang="ru-RU" sz="2200" i="1" dirty="0"/>
              <a:t>Такая «критическая» ситуация и дает начало процессу переживания. Но в ней же создаются условия, подвигающие к молитве: человеку больше нечего ждать от мира, нельзя надеяться ни на других, ни на собственные силы, ни на что здешнее невозможно опереться.</a:t>
            </a:r>
          </a:p>
          <a:p>
            <a:pPr marL="0" indent="0">
              <a:buNone/>
            </a:pPr>
            <a:r>
              <a:rPr lang="ru-RU" sz="2200" i="1" dirty="0"/>
              <a:t>И в этот момент, «когда подступает отчаянье», глаза его сами поднимаются к небу: «Господи, помоги!».</a:t>
            </a:r>
          </a:p>
          <a:p>
            <a:pPr marL="0" indent="0">
              <a:buNone/>
            </a:pPr>
            <a:r>
              <a:rPr lang="ru-RU" sz="2200" dirty="0"/>
              <a:t> 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67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CF51-B05A-4D39-ABDE-CC777296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Вызовы ограниченности ресурса помощи.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6E3FA-ED01-4605-AB1C-9DADAB2592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4300" dirty="0"/>
          </a:p>
          <a:p>
            <a:pPr marL="0" indent="0">
              <a:buNone/>
            </a:pPr>
            <a:endParaRPr lang="ru-RU" sz="4300" dirty="0"/>
          </a:p>
          <a:p>
            <a:r>
              <a:rPr lang="ru-RU" sz="4300" dirty="0"/>
              <a:t>Ограниченность времени и невозможность уделить максимум внимания к человеку.</a:t>
            </a:r>
          </a:p>
          <a:p>
            <a:r>
              <a:rPr lang="ru-RU" sz="4300" dirty="0"/>
              <a:t>Необходимость отказывать в помощи.</a:t>
            </a:r>
          </a:p>
          <a:p>
            <a:r>
              <a:rPr lang="ru-RU" sz="4300" dirty="0"/>
              <a:t>Необходимость выбирать, кому оказывать помощь, а кому - нет.</a:t>
            </a:r>
          </a:p>
          <a:p>
            <a:pPr marL="0" indent="0">
              <a:buNone/>
            </a:pPr>
            <a:endParaRPr lang="ru-RU" sz="4300" dirty="0"/>
          </a:p>
          <a:p>
            <a:pPr marL="0" indent="0">
              <a:buNone/>
            </a:pPr>
            <a:endParaRPr lang="ru-RU" sz="43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87A58-A615-427C-8DCA-710B647D8F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dirty="0"/>
              <a:t>Помощь «своим» подопечным и раненым.</a:t>
            </a:r>
          </a:p>
          <a:p>
            <a:r>
              <a:rPr lang="ru-RU" dirty="0"/>
              <a:t>Возможность действительно по-родственному отнестись.</a:t>
            </a:r>
          </a:p>
          <a:p>
            <a:r>
              <a:rPr lang="ru-RU" dirty="0"/>
              <a:t>Излишняя ответственность за взрослых людей.</a:t>
            </a:r>
          </a:p>
          <a:p>
            <a:r>
              <a:rPr lang="ru-RU" dirty="0"/>
              <a:t>Действия по «спасению» подопечных или раненых. </a:t>
            </a:r>
          </a:p>
        </p:txBody>
      </p:sp>
    </p:spTree>
    <p:extLst>
      <p:ext uri="{BB962C8B-B14F-4D97-AF65-F5344CB8AC3E}">
        <p14:creationId xmlns:p14="http://schemas.microsoft.com/office/powerpoint/2010/main" val="1810122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026FA-A01A-405B-B2C0-8DFAFA2A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Как добровольцу сохранить «дух </a:t>
            </a:r>
            <a:r>
              <a:rPr lang="ru-RU" sz="2800" dirty="0" err="1"/>
              <a:t>мирен</a:t>
            </a:r>
            <a:r>
              <a:rPr lang="ru-RU" sz="2800" dirty="0"/>
              <a:t>» и способность помогать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C28D7-A78D-4ECB-9137-6BA6988BB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Общее дело: помогать не «от себя». Такая позиция не ограничивает, а защищает. </a:t>
            </a:r>
          </a:p>
          <a:p>
            <a:r>
              <a:rPr lang="ru-RU" dirty="0"/>
              <a:t>Доверие и уважение к правилам и нормам организации, от которой работают добровольцы.</a:t>
            </a:r>
          </a:p>
          <a:p>
            <a:r>
              <a:rPr lang="ru-RU" dirty="0"/>
              <a:t>Удерживать фокус внимания на маленьких победах и радостях, быть в контакте с собой и с другими.</a:t>
            </a:r>
          </a:p>
          <a:p>
            <a:r>
              <a:rPr lang="ru-RU" dirty="0"/>
              <a:t>Вера в Промысл Божий и открытость чуду.</a:t>
            </a:r>
            <a:endParaRPr lang="ru-RU" sz="2200" i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20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CF51-B05A-4D39-ABDE-CC777296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«Туннельное» психологическое зрение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6E3FA-ED01-4605-AB1C-9DADAB259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2814" y="447471"/>
            <a:ext cx="3474720" cy="32753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lnSpc>
                <a:spcPct val="160000"/>
              </a:lnSpc>
              <a:buNone/>
            </a:pPr>
            <a:r>
              <a:rPr lang="ru-RU" sz="2100" i="1" dirty="0"/>
              <a:t>«Туннельное зрение — </a:t>
            </a:r>
            <a:r>
              <a:rPr lang="ru-RU" sz="2100" dirty="0"/>
              <a:t>болезненное состояние зрения, при котором человек теряет способность к периферическому обзору. Воспринимается лишь изображение, попадающее на центральную область сетчатки глаза. В результате у больного возникают трудности с ориентированием в пространстве». 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87A58-A615-427C-8DCA-710B647D8F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Стоит насторожиться, если волонтер:</a:t>
            </a:r>
          </a:p>
          <a:p>
            <a:r>
              <a:rPr lang="ru-RU" sz="1600" dirty="0"/>
              <a:t>Буквально живет жизнью своих подопечных.</a:t>
            </a:r>
          </a:p>
          <a:p>
            <a:r>
              <a:rPr lang="ru-RU" sz="1600" dirty="0"/>
              <a:t>Испытывает вину за свою относительно благополучную жизнь.</a:t>
            </a:r>
          </a:p>
          <a:p>
            <a:r>
              <a:rPr lang="ru-RU" sz="1600" dirty="0"/>
              <a:t>Не может позволить себе отдых или перерыв на работе. </a:t>
            </a:r>
          </a:p>
          <a:p>
            <a:r>
              <a:rPr lang="ru-RU" sz="1600" dirty="0"/>
              <a:t>Теряет связи с реальностью.</a:t>
            </a:r>
          </a:p>
          <a:p>
            <a:r>
              <a:rPr lang="ru-RU" sz="1600" dirty="0"/>
              <a:t> Относится к жизни, испытывая  беспомощность и беспросветность. </a:t>
            </a:r>
          </a:p>
          <a:p>
            <a:r>
              <a:rPr lang="ru-RU" sz="1600" dirty="0"/>
              <a:t>Утрачивает семейные и дружеские связи.</a:t>
            </a:r>
          </a:p>
          <a:p>
            <a:r>
              <a:rPr lang="ru-RU" sz="1600" dirty="0"/>
              <a:t>Теряет связи с собой, со своей жизнью и своими ценностями и смыслами. 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194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026FA-A01A-405B-B2C0-8DFAFA2A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/>
              <a:t>Ф. Е. </a:t>
            </a:r>
            <a:r>
              <a:rPr lang="ru-RU" sz="3200" i="1" dirty="0" err="1"/>
              <a:t>Василюк</a:t>
            </a:r>
            <a:r>
              <a:rPr lang="ru-RU" sz="3200" dirty="0"/>
              <a:t>.</a:t>
            </a:r>
            <a:br>
              <a:rPr lang="ru-RU" sz="3200" dirty="0"/>
            </a:br>
            <a:r>
              <a:rPr lang="ru-RU" sz="3200" dirty="0"/>
              <a:t>Из книги «Переживание и молитва»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C28D7-A78D-4ECB-9137-6BA6988BB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34887"/>
            <a:ext cx="7469292" cy="5149861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sz="2200" b="1" i="1" dirty="0"/>
              <a:t>«</a:t>
            </a:r>
            <a:r>
              <a:rPr lang="ru-RU" sz="2200" i="1" dirty="0"/>
              <a:t>Страдание …может сломать и измельчить душу, но …очищает от наносного, поверхностного, обнажает сердцевину человеческого существа, в нем выговаривается глубокая и простая правда жизни. </a:t>
            </a:r>
          </a:p>
          <a:p>
            <a:pPr marL="0" indent="0">
              <a:buNone/>
            </a:pPr>
            <a:r>
              <a:rPr lang="ru-RU" sz="2200" i="1" dirty="0"/>
              <a:t>Страдание испытывает человека. (Не зря слово «испытание» чувствует себя «на месте» как в жизненно-экзистенциальном контексте («испытание судьбы»), так и в контексте научно-познавательном («естествоиспытатель», «испытуемый»), а сам глагол «пытать» в славянских языках означает «спрашивать».) </a:t>
            </a:r>
          </a:p>
          <a:p>
            <a:pPr marL="0" indent="0">
              <a:buNone/>
            </a:pPr>
            <a:r>
              <a:rPr lang="ru-RU" sz="2200" i="1" dirty="0"/>
              <a:t>И потому сквозь призму страдания ясно видна бывает и отдельная личность и «человеческая ситуация» вообще».</a:t>
            </a:r>
          </a:p>
          <a:p>
            <a:pPr marL="0" indent="0">
              <a:buNone/>
            </a:pPr>
            <a:r>
              <a:rPr lang="ru-RU" sz="2200" dirty="0"/>
              <a:t> 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114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CF51-B05A-4D39-ABDE-CC777296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Отношение к благодарности/агрессии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6E3FA-ED01-4605-AB1C-9DADAB259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90091" y="791539"/>
            <a:ext cx="3787756" cy="1786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Доброволец отдает свои силы и время, и в ответ может получить недовольство, злость, раздражение и жалобу.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87A58-A615-427C-8DCA-710B647D8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6323" y="1481523"/>
            <a:ext cx="5446517" cy="512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Не исключено, что доброволец может:</a:t>
            </a:r>
          </a:p>
          <a:p>
            <a:r>
              <a:rPr lang="ru-RU" dirty="0"/>
              <a:t>столкнуться со собственной злостью, растерянностью, недоумением. </a:t>
            </a:r>
          </a:p>
          <a:p>
            <a:r>
              <a:rPr lang="ru-RU" dirty="0"/>
              <a:t>быть выбит из рабочего процесса. </a:t>
            </a:r>
          </a:p>
          <a:p>
            <a:r>
              <a:rPr lang="ru-RU" dirty="0"/>
              <a:t>испытывать импульсивное желание ответить на агрессию, или</a:t>
            </a:r>
          </a:p>
          <a:p>
            <a:r>
              <a:rPr lang="ru-RU" dirty="0"/>
              <a:t>долго мысленно подбирать ответ, продолжая раз за разом «прокручивать» ситуацию в голове. </a:t>
            </a:r>
          </a:p>
        </p:txBody>
      </p:sp>
    </p:spTree>
    <p:extLst>
      <p:ext uri="{BB962C8B-B14F-4D97-AF65-F5344CB8AC3E}">
        <p14:creationId xmlns:p14="http://schemas.microsoft.com/office/powerpoint/2010/main" val="3647036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026FA-A01A-405B-B2C0-8DFAFA2A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Как сохранить и развивать способность помогать другим.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C28D7-A78D-4ECB-9137-6BA6988BB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b="1" dirty="0"/>
              <a:t>В штабе и госпитале у нас есть возможность становиться выше самого себя, во многом этому способствуют «</a:t>
            </a:r>
            <a:r>
              <a:rPr lang="ru-RU" b="1" dirty="0" err="1"/>
              <a:t>сциллы</a:t>
            </a:r>
            <a:r>
              <a:rPr lang="ru-RU" b="1" dirty="0"/>
              <a:t>» и «</a:t>
            </a:r>
            <a:r>
              <a:rPr lang="ru-RU" b="1" dirty="0" err="1"/>
              <a:t>харибды</a:t>
            </a:r>
            <a:r>
              <a:rPr lang="ru-RU" b="1" dirty="0"/>
              <a:t>» добровольческого служения.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Л. С. Выготский: «</a:t>
            </a:r>
            <a:r>
              <a:rPr lang="ru-RU" i="1" dirty="0"/>
              <a:t>В игре ребенок всегда выше своего средне­го возраста, выше своего обычного повседневного поведе­ния; он в игре как бы на голову выше самого себя</a:t>
            </a:r>
            <a:r>
              <a:rPr lang="ru-RU" dirty="0"/>
              <a:t>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Б. Л. Пастернак </a:t>
            </a:r>
            <a:r>
              <a:rPr lang="ru-RU" i="1" dirty="0"/>
              <a:t>«…человек живёт не в природе, а в истории, и что в нынешнем понимании она основана Христом, что Евангелие есть её обоснование. А что такое история? Это установление вековых работ по последовательной разгадке смерти и её будущему преодолению. Для этого открывают математическую бесконечность и электромагнитные волны, для этого пишут симфонии. Двигаться вперёд в этом направлении нельзя без некоторого подъёма. Для этих открытий требуется духовное оборудование. Данные для него содержатся в Евангелии. Вот они. Это, во-первых, любовь к ближнему, этот высший вид живой энергии, переполняющей сердце человека и требующей выхода и расточения, и затем это главные составные части современного человека, без которых он немыслим, а именно </a:t>
            </a:r>
            <a:r>
              <a:rPr lang="ru-RU" b="1" i="1" dirty="0"/>
              <a:t>идея свободной личности и идея жизни как жертвы</a:t>
            </a:r>
            <a:r>
              <a:rPr lang="ru-RU" dirty="0"/>
              <a:t>». 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47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9CFAA-FA65-43B4-BC05-CFEFB58204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E9DEC7-1301-4685-AED4-CBB880823F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Докладчик:  Психолог Елена Валерьевна Лутковская</a:t>
            </a:r>
          </a:p>
          <a:p>
            <a:r>
              <a:rPr lang="ru-RU" dirty="0"/>
              <a:t>+</a:t>
            </a:r>
            <a:r>
              <a:rPr lang="ru-RU" sz="2400" dirty="0"/>
              <a:t>7 903 2561833</a:t>
            </a:r>
            <a:r>
              <a:rPr lang="ru-RU" dirty="0"/>
              <a:t>	</a:t>
            </a:r>
            <a:r>
              <a:rPr lang="en-US" dirty="0"/>
              <a:t>a.lutkovsky@gmail.com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938873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9415</TotalTime>
  <Words>1129</Words>
  <Application>Microsoft Office PowerPoint</Application>
  <PresentationFormat>Широкоэкранный</PresentationFormat>
  <Paragraphs>140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Wingdings 2</vt:lpstr>
      <vt:lpstr>Специальное оформление</vt:lpstr>
      <vt:lpstr>Рамка</vt:lpstr>
      <vt:lpstr>Как помочь, не будучи психологом: что можно делать, а от чего воздержаться?  На опыте работы в госпиталях и Штабе помощи беженцам  </vt:lpstr>
      <vt:lpstr>Респонденты исследования</vt:lpstr>
      <vt:lpstr>Исследовательская организация</vt:lpstr>
      <vt:lpstr>Что помогает </vt:lpstr>
      <vt:lpstr>Психологическая феноменология добровольческого служения</vt:lpstr>
      <vt:lpstr>Отношение  к самой возможности помощи</vt:lpstr>
      <vt:lpstr>Ф. Е. Василюк. Из книги «Переживание и молитва» </vt:lpstr>
      <vt:lpstr>Вызовы ограниченности ресурса помощи.</vt:lpstr>
      <vt:lpstr>Как добровольцу сохранить «дух мирен» и способность помогать</vt:lpstr>
      <vt:lpstr>«Туннельное» психологическое зрение</vt:lpstr>
      <vt:lpstr>Ф. Е. Василюк. Из книги «Переживание и молитва» </vt:lpstr>
      <vt:lpstr>Отношение к благодарности/агрессии</vt:lpstr>
      <vt:lpstr>Как сохранить и развивать способность помогать другим.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в госпиталях</dc:title>
  <dc:creator>Nikolay Lutkovsky</dc:creator>
  <cp:lastModifiedBy>Полина Кондратенко</cp:lastModifiedBy>
  <cp:revision>53</cp:revision>
  <dcterms:created xsi:type="dcterms:W3CDTF">2023-01-18T11:54:45Z</dcterms:created>
  <dcterms:modified xsi:type="dcterms:W3CDTF">2023-11-16T12:55:28Z</dcterms:modified>
</cp:coreProperties>
</file>